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9" r:id="rId6"/>
    <p:sldId id="299" r:id="rId7"/>
    <p:sldId id="300" r:id="rId8"/>
    <p:sldId id="301" r:id="rId9"/>
    <p:sldId id="302" r:id="rId10"/>
    <p:sldId id="284" r:id="rId11"/>
    <p:sldId id="303" r:id="rId12"/>
    <p:sldId id="304" r:id="rId13"/>
    <p:sldId id="305" r:id="rId14"/>
    <p:sldId id="280" r:id="rId15"/>
    <p:sldId id="288" r:id="rId16"/>
    <p:sldId id="282" r:id="rId17"/>
    <p:sldId id="283" r:id="rId18"/>
    <p:sldId id="296" r:id="rId19"/>
    <p:sldId id="260" r:id="rId20"/>
    <p:sldId id="289" r:id="rId21"/>
    <p:sldId id="290" r:id="rId22"/>
    <p:sldId id="287" r:id="rId23"/>
    <p:sldId id="291" r:id="rId24"/>
    <p:sldId id="259" r:id="rId25"/>
    <p:sldId id="292" r:id="rId26"/>
    <p:sldId id="293" r:id="rId27"/>
    <p:sldId id="294" r:id="rId28"/>
    <p:sldId id="295" r:id="rId29"/>
    <p:sldId id="297" r:id="rId30"/>
    <p:sldId id="298" r:id="rId31"/>
    <p:sldId id="266" r:id="rId32"/>
    <p:sldId id="261" r:id="rId33"/>
    <p:sldId id="262" r:id="rId34"/>
    <p:sldId id="263" r:id="rId35"/>
    <p:sldId id="264" r:id="rId36"/>
    <p:sldId id="265" r:id="rId37"/>
    <p:sldId id="267" r:id="rId38"/>
    <p:sldId id="268" r:id="rId39"/>
    <p:sldId id="269" r:id="rId40"/>
    <p:sldId id="270" r:id="rId41"/>
    <p:sldId id="271" r:id="rId42"/>
    <p:sldId id="272" r:id="rId43"/>
    <p:sldId id="308" r:id="rId44"/>
    <p:sldId id="306" r:id="rId45"/>
    <p:sldId id="307" r:id="rId46"/>
    <p:sldId id="309" r:id="rId47"/>
    <p:sldId id="310" r:id="rId48"/>
    <p:sldId id="311" r:id="rId49"/>
    <p:sldId id="312" r:id="rId50"/>
    <p:sldId id="313" r:id="rId51"/>
    <p:sldId id="314" r:id="rId52"/>
    <p:sldId id="315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07537-4F7D-4D5C-80D6-65228FDE4F6C}" v="1" dt="2024-01-24T03:01:16.137"/>
    <p1510:client id="{29A2A712-1207-4D0C-8B59-A1E4706D2FAC}" v="4" dt="2024-01-24T03:23:02.331"/>
    <p1510:client id="{B17CC7FB-27FA-44A0-A27D-E41E041BA367}" v="2" dt="2024-01-24T03:19:12.866"/>
    <p1510:client id="{B5F667CF-6646-41A6-BC27-CF75E77A14D7}" v="5" dt="2024-01-24T03:05:05.456"/>
    <p1510:client id="{C1D4A64B-A6FE-3C96-78F1-538A15C741B1}" v="5" dt="2024-01-24T03:05:51.538"/>
    <p1510:client id="{FB312FB2-E001-4DA5-800B-A901BF62FA54}" v="2" dt="2024-01-24T03:25:48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shank Shubham" userId="S::shashank.shubham2021@vitstudent.ac.in::502cd2bb-c4b9-435a-9b84-8d02ae660002" providerId="AD" clId="Web-{02C07537-4F7D-4D5C-80D6-65228FDE4F6C}"/>
    <pc:docChg chg="sldOrd">
      <pc:chgData name="Shashank Shubham" userId="S::shashank.shubham2021@vitstudent.ac.in::502cd2bb-c4b9-435a-9b84-8d02ae660002" providerId="AD" clId="Web-{02C07537-4F7D-4D5C-80D6-65228FDE4F6C}" dt="2024-01-24T03:01:16.137" v="0"/>
      <pc:docMkLst>
        <pc:docMk/>
      </pc:docMkLst>
      <pc:sldChg chg="ord">
        <pc:chgData name="Shashank Shubham" userId="S::shashank.shubham2021@vitstudent.ac.in::502cd2bb-c4b9-435a-9b84-8d02ae660002" providerId="AD" clId="Web-{02C07537-4F7D-4D5C-80D6-65228FDE4F6C}" dt="2024-01-24T03:01:16.137" v="0"/>
        <pc:sldMkLst>
          <pc:docMk/>
          <pc:sldMk cId="315604845" sldId="299"/>
        </pc:sldMkLst>
      </pc:sldChg>
    </pc:docChg>
  </pc:docChgLst>
  <pc:docChgLst>
    <pc:chgData name="Ishwarya J" userId="S::ishwarya.j2021@vitstudent.ac.in::aac781b7-ce95-40ec-8bec-a550acbced80" providerId="AD" clId="Web-{B17CC7FB-27FA-44A0-A27D-E41E041BA367}"/>
    <pc:docChg chg="modSld sldOrd">
      <pc:chgData name="Ishwarya J" userId="S::ishwarya.j2021@vitstudent.ac.in::aac781b7-ce95-40ec-8bec-a550acbced80" providerId="AD" clId="Web-{B17CC7FB-27FA-44A0-A27D-E41E041BA367}" dt="2024-01-24T03:19:12.866" v="1" actId="1076"/>
      <pc:docMkLst>
        <pc:docMk/>
      </pc:docMkLst>
      <pc:sldChg chg="modSp">
        <pc:chgData name="Ishwarya J" userId="S::ishwarya.j2021@vitstudent.ac.in::aac781b7-ce95-40ec-8bec-a550acbced80" providerId="AD" clId="Web-{B17CC7FB-27FA-44A0-A27D-E41E041BA367}" dt="2024-01-24T03:19:12.866" v="1" actId="1076"/>
        <pc:sldMkLst>
          <pc:docMk/>
          <pc:sldMk cId="1730063926" sldId="280"/>
        </pc:sldMkLst>
        <pc:picChg chg="mod">
          <ac:chgData name="Ishwarya J" userId="S::ishwarya.j2021@vitstudent.ac.in::aac781b7-ce95-40ec-8bec-a550acbced80" providerId="AD" clId="Web-{B17CC7FB-27FA-44A0-A27D-E41E041BA367}" dt="2024-01-24T03:19:12.866" v="1" actId="1076"/>
          <ac:picMkLst>
            <pc:docMk/>
            <pc:sldMk cId="1730063926" sldId="280"/>
            <ac:picMk id="2050" creationId="{00000000-0000-0000-0000-000000000000}"/>
          </ac:picMkLst>
        </pc:picChg>
      </pc:sldChg>
      <pc:sldChg chg="ord">
        <pc:chgData name="Ishwarya J" userId="S::ishwarya.j2021@vitstudent.ac.in::aac781b7-ce95-40ec-8bec-a550acbced80" providerId="AD" clId="Web-{B17CC7FB-27FA-44A0-A27D-E41E041BA367}" dt="2024-01-24T03:12:29.821" v="0"/>
        <pc:sldMkLst>
          <pc:docMk/>
          <pc:sldMk cId="2270805751" sldId="288"/>
        </pc:sldMkLst>
      </pc:sldChg>
    </pc:docChg>
  </pc:docChgLst>
  <pc:docChgLst>
    <pc:chgData name="Grishwanth Reddy Y" userId="S::grishwanthreddy.y2021@vitstudent.ac.in::e722348f-a546-40f4-b760-46565366fcd7" providerId="AD" clId="Web-{29A2A712-1207-4D0C-8B59-A1E4706D2FAC}"/>
    <pc:docChg chg="modSld sldOrd">
      <pc:chgData name="Grishwanth Reddy Y" userId="S::grishwanthreddy.y2021@vitstudent.ac.in::e722348f-a546-40f4-b760-46565366fcd7" providerId="AD" clId="Web-{29A2A712-1207-4D0C-8B59-A1E4706D2FAC}" dt="2024-01-24T03:23:02.331" v="3" actId="1076"/>
      <pc:docMkLst>
        <pc:docMk/>
      </pc:docMkLst>
      <pc:sldChg chg="ord">
        <pc:chgData name="Grishwanth Reddy Y" userId="S::grishwanthreddy.y2021@vitstudent.ac.in::e722348f-a546-40f4-b760-46565366fcd7" providerId="AD" clId="Web-{29A2A712-1207-4D0C-8B59-A1E4706D2FAC}" dt="2024-01-24T03:21:42.376" v="1"/>
        <pc:sldMkLst>
          <pc:docMk/>
          <pc:sldMk cId="315604845" sldId="299"/>
        </pc:sldMkLst>
      </pc:sldChg>
      <pc:sldChg chg="modSp">
        <pc:chgData name="Grishwanth Reddy Y" userId="S::grishwanthreddy.y2021@vitstudent.ac.in::e722348f-a546-40f4-b760-46565366fcd7" providerId="AD" clId="Web-{29A2A712-1207-4D0C-8B59-A1E4706D2FAC}" dt="2024-01-24T03:23:02.331" v="3" actId="1076"/>
        <pc:sldMkLst>
          <pc:docMk/>
          <pc:sldMk cId="1608882155" sldId="301"/>
        </pc:sldMkLst>
        <pc:picChg chg="mod">
          <ac:chgData name="Grishwanth Reddy Y" userId="S::grishwanthreddy.y2021@vitstudent.ac.in::e722348f-a546-40f4-b760-46565366fcd7" providerId="AD" clId="Web-{29A2A712-1207-4D0C-8B59-A1E4706D2FAC}" dt="2024-01-24T03:23:02.331" v="3" actId="1076"/>
          <ac:picMkLst>
            <pc:docMk/>
            <pc:sldMk cId="1608882155" sldId="301"/>
            <ac:picMk id="6" creationId="{75DEA49A-00D0-242A-3598-5884300FCBDD}"/>
          </ac:picMkLst>
        </pc:picChg>
      </pc:sldChg>
    </pc:docChg>
  </pc:docChgLst>
  <pc:docChgLst>
    <pc:chgData name="Aditya Shekhawat" userId="S::aditya.shekhawat2021@vitstudent.ac.in::c8eadf1d-029e-4b37-b092-37ba045b6a81" providerId="AD" clId="Web-{C1D4A64B-A6FE-3C96-78F1-538A15C741B1}"/>
    <pc:docChg chg="sldOrd">
      <pc:chgData name="Aditya Shekhawat" userId="S::aditya.shekhawat2021@vitstudent.ac.in::c8eadf1d-029e-4b37-b092-37ba045b6a81" providerId="AD" clId="Web-{C1D4A64B-A6FE-3C96-78F1-538A15C741B1}" dt="2024-01-24T03:05:51.538" v="4"/>
      <pc:docMkLst>
        <pc:docMk/>
      </pc:docMkLst>
      <pc:sldChg chg="ord">
        <pc:chgData name="Aditya Shekhawat" userId="S::aditya.shekhawat2021@vitstudent.ac.in::c8eadf1d-029e-4b37-b092-37ba045b6a81" providerId="AD" clId="Web-{C1D4A64B-A6FE-3C96-78F1-538A15C741B1}" dt="2024-01-24T03:01:03.652" v="3"/>
        <pc:sldMkLst>
          <pc:docMk/>
          <pc:sldMk cId="3262140801" sldId="256"/>
        </pc:sldMkLst>
      </pc:sldChg>
      <pc:sldChg chg="ord">
        <pc:chgData name="Aditya Shekhawat" userId="S::aditya.shekhawat2021@vitstudent.ac.in::c8eadf1d-029e-4b37-b092-37ba045b6a81" providerId="AD" clId="Web-{C1D4A64B-A6FE-3C96-78F1-538A15C741B1}" dt="2024-01-24T03:05:51.538" v="4"/>
        <pc:sldMkLst>
          <pc:docMk/>
          <pc:sldMk cId="315604845" sldId="299"/>
        </pc:sldMkLst>
      </pc:sldChg>
    </pc:docChg>
  </pc:docChgLst>
  <pc:docChgLst>
    <pc:chgData name="Pranesh S" userId="S::pranesh.s2021a@vitstudent.ac.in::c9cb52f5-07fc-4fe4-9950-a5bbc6ec81ae" providerId="AD" clId="Web-{FB312FB2-E001-4DA5-800B-A901BF62FA54}"/>
    <pc:docChg chg="sldOrd">
      <pc:chgData name="Pranesh S" userId="S::pranesh.s2021a@vitstudent.ac.in::c9cb52f5-07fc-4fe4-9950-a5bbc6ec81ae" providerId="AD" clId="Web-{FB312FB2-E001-4DA5-800B-A901BF62FA54}" dt="2024-01-24T03:25:48.537" v="1"/>
      <pc:docMkLst>
        <pc:docMk/>
      </pc:docMkLst>
      <pc:sldChg chg="ord">
        <pc:chgData name="Pranesh S" userId="S::pranesh.s2021a@vitstudent.ac.in::c9cb52f5-07fc-4fe4-9950-a5bbc6ec81ae" providerId="AD" clId="Web-{FB312FB2-E001-4DA5-800B-A901BF62FA54}" dt="2024-01-24T03:18:34.091" v="0"/>
        <pc:sldMkLst>
          <pc:docMk/>
          <pc:sldMk cId="2270805751" sldId="288"/>
        </pc:sldMkLst>
      </pc:sldChg>
      <pc:sldChg chg="ord">
        <pc:chgData name="Pranesh S" userId="S::pranesh.s2021a@vitstudent.ac.in::c9cb52f5-07fc-4fe4-9950-a5bbc6ec81ae" providerId="AD" clId="Web-{FB312FB2-E001-4DA5-800B-A901BF62FA54}" dt="2024-01-24T03:25:48.537" v="1"/>
        <pc:sldMkLst>
          <pc:docMk/>
          <pc:sldMk cId="2358299822" sldId="289"/>
        </pc:sldMkLst>
      </pc:sldChg>
    </pc:docChg>
  </pc:docChgLst>
  <pc:docChgLst>
    <pc:chgData name="Grishwanth Reddy Y" userId="S::grishwanthreddy.y2021@vitstudent.ac.in::e722348f-a546-40f4-b760-46565366fcd7" providerId="AD" clId="Web-{B5F667CF-6646-41A6-BC27-CF75E77A14D7}"/>
    <pc:docChg chg="modSld">
      <pc:chgData name="Grishwanth Reddy Y" userId="S::grishwanthreddy.y2021@vitstudent.ac.in::e722348f-a546-40f4-b760-46565366fcd7" providerId="AD" clId="Web-{B5F667CF-6646-41A6-BC27-CF75E77A14D7}" dt="2024-01-24T03:05:05.456" v="4" actId="1076"/>
      <pc:docMkLst>
        <pc:docMk/>
      </pc:docMkLst>
      <pc:sldChg chg="modSp">
        <pc:chgData name="Grishwanth Reddy Y" userId="S::grishwanthreddy.y2021@vitstudent.ac.in::e722348f-a546-40f4-b760-46565366fcd7" providerId="AD" clId="Web-{B5F667CF-6646-41A6-BC27-CF75E77A14D7}" dt="2024-01-24T03:02:48.015" v="3" actId="14100"/>
        <pc:sldMkLst>
          <pc:docMk/>
          <pc:sldMk cId="315604845" sldId="299"/>
        </pc:sldMkLst>
        <pc:spChg chg="mod">
          <ac:chgData name="Grishwanth Reddy Y" userId="S::grishwanthreddy.y2021@vitstudent.ac.in::e722348f-a546-40f4-b760-46565366fcd7" providerId="AD" clId="Web-{B5F667CF-6646-41A6-BC27-CF75E77A14D7}" dt="2024-01-24T03:02:28.108" v="0" actId="14100"/>
          <ac:spMkLst>
            <pc:docMk/>
            <pc:sldMk cId="315604845" sldId="299"/>
            <ac:spMk id="2" creationId="{00000000-0000-0000-0000-000000000000}"/>
          </ac:spMkLst>
        </pc:spChg>
        <pc:spChg chg="mod">
          <ac:chgData name="Grishwanth Reddy Y" userId="S::grishwanthreddy.y2021@vitstudent.ac.in::e722348f-a546-40f4-b760-46565366fcd7" providerId="AD" clId="Web-{B5F667CF-6646-41A6-BC27-CF75E77A14D7}" dt="2024-01-24T03:02:48.015" v="3" actId="14100"/>
          <ac:spMkLst>
            <pc:docMk/>
            <pc:sldMk cId="315604845" sldId="299"/>
            <ac:spMk id="4" creationId="{00000000-0000-0000-0000-000000000000}"/>
          </ac:spMkLst>
        </pc:spChg>
      </pc:sldChg>
      <pc:sldChg chg="modSp">
        <pc:chgData name="Grishwanth Reddy Y" userId="S::grishwanthreddy.y2021@vitstudent.ac.in::e722348f-a546-40f4-b760-46565366fcd7" providerId="AD" clId="Web-{B5F667CF-6646-41A6-BC27-CF75E77A14D7}" dt="2024-01-24T03:05:05.456" v="4" actId="1076"/>
        <pc:sldMkLst>
          <pc:docMk/>
          <pc:sldMk cId="342061820" sldId="307"/>
        </pc:sldMkLst>
        <pc:spChg chg="mod">
          <ac:chgData name="Grishwanth Reddy Y" userId="S::grishwanthreddy.y2021@vitstudent.ac.in::e722348f-a546-40f4-b760-46565366fcd7" providerId="AD" clId="Web-{B5F667CF-6646-41A6-BC27-CF75E77A14D7}" dt="2024-01-24T03:05:05.456" v="4" actId="1076"/>
          <ac:spMkLst>
            <pc:docMk/>
            <pc:sldMk cId="342061820" sldId="307"/>
            <ac:spMk id="4" creationId="{39CFF37B-2AA5-FB39-E094-AED64D0148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47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5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8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8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3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1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7385B-3CF7-4E91-AB91-5E4BA5258D5D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B943A-EC07-4CE4-8F8F-2D5BD57AE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ch-ic.com/downloads/CH341SER_ZIP.html" TargetMode="External"/><Relationship Id="rId2" Type="http://schemas.openxmlformats.org/officeDocument/2006/relationships/hyperlink" Target="https://www.silabs.com/products/development-tools/software/usb-to-uart-bridge-vcp-driv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ingspea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ch-ic.com/downloads/CH341SER_ZIP.html" TargetMode="External"/><Relationship Id="rId2" Type="http://schemas.openxmlformats.org/officeDocument/2006/relationships/hyperlink" Target="https://www.silabs.com/products/development-tools/software/usb-to-uart-bridge-vcp-dri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thingspeak/getting-started-with-thingspeak.html" TargetMode="External"/><Relationship Id="rId2" Type="http://schemas.openxmlformats.org/officeDocument/2006/relationships/hyperlink" Target="https://thingspeak.com/app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products/development-tools/software/usb-to-uart-bridge-vcp-driver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ch-ic.com/downloads/CH341SER_ZIP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products/development-tools/software/usb-to-uart-bridge-vcp-driver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ch-ic.com/downloads/CH341SER_ZIP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products/development-tools/software/usb-to-uart-bridge-vcp-driver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ch-ic.com/downloads/CH341SER_ZIP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6543" y="2254478"/>
            <a:ext cx="6858000" cy="2387600"/>
          </a:xfrm>
        </p:spPr>
        <p:txBody>
          <a:bodyPr>
            <a:normAutofit fontScale="90000"/>
          </a:bodyPr>
          <a:lstStyle/>
          <a:p>
            <a:r>
              <a:rPr lang="en-US" sz="27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Task 2</a:t>
            </a:r>
            <a:br>
              <a:rPr lang="en-US" sz="2700" b="1" u="sng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/>
            </a:b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Atmospheric monitoring using ESP8266 – NODEMCU 12Ewith MQ135 and DHT 11and </a:t>
            </a:r>
            <a:r>
              <a:rPr lang="en-US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262140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369" y="585608"/>
            <a:ext cx="7886700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Installing ESP8266 – NODEMCU 12E Board in the </a:t>
            </a:r>
            <a:r>
              <a:rPr lang="en-US" sz="3600" b="1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b="1">
                <a:latin typeface="Times New Roman" pitchFamily="18" charset="0"/>
                <a:cs typeface="Times New Roman" pitchFamily="18" charset="0"/>
              </a:rPr>
              <a:t> IDE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CFDCE-F034-4BE0-1B8F-E12A778F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88" y="1287624"/>
            <a:ext cx="7399661" cy="5264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2245FB-2E6E-F794-F43B-2FD92F6680F4}"/>
              </a:ext>
            </a:extLst>
          </p:cNvPr>
          <p:cNvSpPr/>
          <p:nvPr/>
        </p:nvSpPr>
        <p:spPr>
          <a:xfrm>
            <a:off x="4441371" y="3321205"/>
            <a:ext cx="1847462" cy="4308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60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148" y="465865"/>
            <a:ext cx="8195051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Installing ESP8266 – NODEMCU 12E Board in the </a:t>
            </a:r>
            <a:r>
              <a:rPr lang="en-US" sz="3600" b="1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b="1">
                <a:latin typeface="Times New Roman" pitchFamily="18" charset="0"/>
                <a:cs typeface="Times New Roman" pitchFamily="18" charset="0"/>
              </a:rPr>
              <a:t> IDE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725" y="1076625"/>
            <a:ext cx="602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Step 3: Installing the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 </a:t>
            </a:r>
            <a:r>
              <a:rPr lang="en-US"/>
              <a:t>Board Core</a:t>
            </a:r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460375" y="6396335"/>
            <a:ext cx="8506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/>
              <a:t>https://dl.espressif.com/dl/package_esp32_index.json, </a:t>
            </a:r>
          </a:p>
          <a:p>
            <a:r>
              <a:rPr lang="en-IN" sz="1200"/>
              <a:t>http://arduino.esp8266.com/stable/package_esp8266com_index.json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86" y="1455940"/>
            <a:ext cx="5943146" cy="4821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06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369" y="585608"/>
            <a:ext cx="7886700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Installing ESP8266 – NODEMCU 12E Board in the </a:t>
            </a:r>
            <a:r>
              <a:rPr lang="en-US" sz="3600" b="1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b="1">
                <a:latin typeface="Times New Roman" pitchFamily="18" charset="0"/>
                <a:cs typeface="Times New Roman" pitchFamily="18" charset="0"/>
              </a:rPr>
              <a:t> IDE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27463" y="1958433"/>
            <a:ext cx="72106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ESP32  and ESP8266 Libraries</a:t>
            </a:r>
            <a:endParaRPr lang="en-IN" b="1"/>
          </a:p>
          <a:p>
            <a:r>
              <a:rPr lang="en-IN"/>
              <a:t>https://dl.espressif.com/dl/package_esp32_index.json, </a:t>
            </a:r>
          </a:p>
          <a:p>
            <a:r>
              <a:rPr lang="en-IN"/>
              <a:t>http://arduino.esp8266.com/stable/package_esp8266com_index.json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927463" y="3287376"/>
            <a:ext cx="7380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Reference: Guidelines </a:t>
            </a:r>
            <a:endParaRPr lang="en-IN" b="1"/>
          </a:p>
          <a:p>
            <a:r>
              <a:rPr lang="en-IN"/>
              <a:t>https://randomnerdtutorials.com/how-to-install-esp8266-board-arduino-ide/</a:t>
            </a:r>
          </a:p>
        </p:txBody>
      </p:sp>
    </p:spTree>
    <p:extLst>
      <p:ext uri="{BB962C8B-B14F-4D97-AF65-F5344CB8AC3E}">
        <p14:creationId xmlns:p14="http://schemas.microsoft.com/office/powerpoint/2010/main" val="227080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149" y="465865"/>
            <a:ext cx="7886700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Installing ESP8266 – NODEMCU 12E in the Arduino IDE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725" y="1231537"/>
            <a:ext cx="8531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Step 3: Installing the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</a:t>
            </a:r>
            <a:r>
              <a:rPr lang="en-US"/>
              <a:t>  Board Core – Click on Board Manager</a:t>
            </a:r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5" y="1738892"/>
            <a:ext cx="8126083" cy="436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2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149" y="465865"/>
            <a:ext cx="7886700" cy="797247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Installing ESP32 Board in the </a:t>
            </a:r>
            <a:r>
              <a:rPr lang="en-US" sz="3600" b="1" err="1"/>
              <a:t>Arduino</a:t>
            </a:r>
            <a:r>
              <a:rPr lang="en-US" sz="3600" b="1"/>
              <a:t> IDE</a:t>
            </a:r>
            <a:br>
              <a:rPr lang="en-US" sz="3600" b="1"/>
            </a:br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725" y="1231537"/>
            <a:ext cx="621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Step 3: Installing the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</a:t>
            </a:r>
            <a:r>
              <a:rPr lang="en-US"/>
              <a:t> Arduino Core</a:t>
            </a:r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8" y="1529951"/>
            <a:ext cx="7487725" cy="507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49777" y="2463744"/>
            <a:ext cx="3260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a. Install </a:t>
            </a:r>
            <a:r>
              <a:rPr lang="en-US" sz="2400" b="1" err="1">
                <a:solidFill>
                  <a:srgbClr val="FF0000"/>
                </a:solidFill>
              </a:rPr>
              <a:t>Arduino</a:t>
            </a:r>
            <a:r>
              <a:rPr lang="en-US" sz="2400" b="1">
                <a:solidFill>
                  <a:srgbClr val="FF0000"/>
                </a:solidFill>
              </a:rPr>
              <a:t> ESP32</a:t>
            </a:r>
          </a:p>
          <a:p>
            <a:r>
              <a:rPr lang="en-US" sz="2400" b="1">
                <a:solidFill>
                  <a:srgbClr val="FF0000"/>
                </a:solidFill>
              </a:rPr>
              <a:t>b. Install ESP32</a:t>
            </a:r>
          </a:p>
          <a:p>
            <a:r>
              <a:rPr lang="en-US" sz="2400" b="1">
                <a:solidFill>
                  <a:srgbClr val="FF0000"/>
                </a:solidFill>
              </a:rPr>
              <a:t>By searching the Board </a:t>
            </a:r>
            <a:endParaRPr lang="en-IN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87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149" y="465865"/>
            <a:ext cx="7886700" cy="797247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Installing 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 </a:t>
            </a:r>
            <a:r>
              <a:rPr lang="en-US" sz="3600" b="1"/>
              <a:t>Board in the Arduino IDE</a:t>
            </a:r>
            <a:br>
              <a:rPr lang="en-US" sz="3600" b="1"/>
            </a:br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725" y="1231537"/>
            <a:ext cx="5420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Step 3: Installing the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 </a:t>
            </a:r>
            <a:r>
              <a:rPr lang="en-US"/>
              <a:t>Core</a:t>
            </a:r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549777" y="2463744"/>
            <a:ext cx="326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Install esp8266</a:t>
            </a:r>
          </a:p>
          <a:p>
            <a:r>
              <a:rPr lang="en-US" sz="2400" b="1">
                <a:solidFill>
                  <a:srgbClr val="FF0000"/>
                </a:solidFill>
              </a:rPr>
              <a:t>By searching the Board </a:t>
            </a:r>
            <a:endParaRPr lang="en-IN" sz="2400" b="1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54" y="1666772"/>
            <a:ext cx="34385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75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Installing the MQ135 Libraries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274830"/>
            <a:ext cx="6642340" cy="52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170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7937"/>
            <a:ext cx="8864857" cy="683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444815" y="3590819"/>
            <a:ext cx="326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Select the Board </a:t>
            </a:r>
          </a:p>
          <a:p>
            <a:r>
              <a:rPr lang="en-US" sz="2400" b="1">
                <a:solidFill>
                  <a:srgbClr val="FF0000"/>
                </a:solidFill>
              </a:rPr>
              <a:t>ESP-12E / </a:t>
            </a:r>
            <a:r>
              <a:rPr lang="en-US" sz="2400" b="1" err="1">
                <a:solidFill>
                  <a:srgbClr val="FF0000"/>
                </a:solidFill>
              </a:rPr>
              <a:t>NodeMCU</a:t>
            </a:r>
            <a:r>
              <a:rPr lang="en-US" sz="2400" b="1">
                <a:solidFill>
                  <a:srgbClr val="FF0000"/>
                </a:solidFill>
              </a:rPr>
              <a:t> 1.0</a:t>
            </a:r>
            <a:endParaRPr lang="en-IN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9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Installing the MQ135 Libraries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3" y="1240972"/>
            <a:ext cx="4162425" cy="544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9771" y="2530793"/>
            <a:ext cx="3011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Type 135 in the Search tab</a:t>
            </a:r>
          </a:p>
          <a:p>
            <a:r>
              <a:rPr lang="en-US" b="1">
                <a:solidFill>
                  <a:srgbClr val="FF0000"/>
                </a:solidFill>
              </a:rPr>
              <a:t>a. Install MQ135 &amp;</a:t>
            </a:r>
          </a:p>
          <a:p>
            <a:r>
              <a:rPr lang="en-US" b="1">
                <a:solidFill>
                  <a:srgbClr val="FF0000"/>
                </a:solidFill>
              </a:rPr>
              <a:t>b. </a:t>
            </a:r>
            <a:r>
              <a:rPr lang="en-US" b="1" err="1">
                <a:solidFill>
                  <a:srgbClr val="FF0000"/>
                </a:solidFill>
              </a:rPr>
              <a:t>MQUnified</a:t>
            </a:r>
            <a:r>
              <a:rPr lang="en-US" b="1">
                <a:solidFill>
                  <a:srgbClr val="FF0000"/>
                </a:solidFill>
              </a:rPr>
              <a:t> Sensor libraries</a:t>
            </a:r>
          </a:p>
        </p:txBody>
      </p:sp>
    </p:spTree>
    <p:extLst>
      <p:ext uri="{BB962C8B-B14F-4D97-AF65-F5344CB8AC3E}">
        <p14:creationId xmlns:p14="http://schemas.microsoft.com/office/powerpoint/2010/main" val="378560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Installing the DHT Libraries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20" y="1242204"/>
            <a:ext cx="7224307" cy="507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57300" y="2819400"/>
            <a:ext cx="2019300" cy="95897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029200" y="1733959"/>
            <a:ext cx="389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Type DHT11</a:t>
            </a:r>
          </a:p>
          <a:p>
            <a:r>
              <a:rPr lang="en-US" b="1">
                <a:solidFill>
                  <a:srgbClr val="FF0000"/>
                </a:solidFill>
              </a:rPr>
              <a:t>a. Install DHT Sensor Library</a:t>
            </a:r>
          </a:p>
          <a:p>
            <a:r>
              <a:rPr lang="en-US" b="1">
                <a:solidFill>
                  <a:srgbClr val="FF0000"/>
                </a:solidFill>
              </a:rPr>
              <a:t>b. Install DHT Sensor Library for </a:t>
            </a:r>
            <a:r>
              <a:rPr lang="en-US" b="1" err="1">
                <a:solidFill>
                  <a:srgbClr val="FF0000"/>
                </a:solidFill>
              </a:rPr>
              <a:t>ESPx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9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79" y="661439"/>
            <a:ext cx="8323920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Installing ESP8266 – NODEMCU 12E Board in the Arduino IDE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7048" y="1274020"/>
            <a:ext cx="4432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Step 1: Installing or Updating the </a:t>
            </a:r>
            <a:r>
              <a:rPr lang="en-US" err="1"/>
              <a:t>Arduino</a:t>
            </a:r>
            <a:r>
              <a:rPr lang="en-US"/>
              <a:t> IDE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599" y="1745121"/>
            <a:ext cx="5747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Step 2: Installing the USB-to-Serial Bridge Driver</a:t>
            </a: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338942" y="2114453"/>
            <a:ext cx="74676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>
                <a:hlinkClick r:id="rId2"/>
              </a:rPr>
              <a:t>https://www.silabs.com/products/development-tools/software/usb-to-uart-bridge-vcp-drivers</a:t>
            </a:r>
            <a:endParaRPr lang="en-IN" sz="1400"/>
          </a:p>
          <a:p>
            <a:r>
              <a:rPr lang="en-IN" sz="1400" b="1">
                <a:hlinkClick r:id="rId3"/>
              </a:rPr>
              <a:t>http://www.wch-ic.com/downloads/CH341SER_ZIP.html</a:t>
            </a:r>
            <a:r>
              <a:rPr lang="en-IN" sz="1400" b="1"/>
              <a:t>  Driver for Hardware in the AB3-602 Lab</a:t>
            </a:r>
          </a:p>
          <a:p>
            <a:endParaRPr lang="en-IN" sz="1400"/>
          </a:p>
        </p:txBody>
      </p:sp>
      <p:sp>
        <p:nvSpPr>
          <p:cNvPr id="8" name="Rectangle 7"/>
          <p:cNvSpPr/>
          <p:nvPr/>
        </p:nvSpPr>
        <p:spPr>
          <a:xfrm>
            <a:off x="737811" y="2668451"/>
            <a:ext cx="4982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Step 3: Installing the </a:t>
            </a:r>
            <a:r>
              <a:rPr lang="en-US" sz="1800" b="1">
                <a:latin typeface="Times New Roman" pitchFamily="18" charset="0"/>
                <a:cs typeface="Times New Roman" pitchFamily="18" charset="0"/>
              </a:rPr>
              <a:t>ESP8266 – NODEMCU 12E </a:t>
            </a:r>
            <a:endParaRPr lang="en-US"/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95" y="3037783"/>
            <a:ext cx="3653519" cy="331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14" y="3037783"/>
            <a:ext cx="4565856" cy="331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37810" y="6396335"/>
            <a:ext cx="82302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/>
              <a:t>https://dl.espressif.com/dl/package_esp32_index.json, http://arduino.esp8266.com/stable/package_esp8266com_index.json</a:t>
            </a:r>
          </a:p>
        </p:txBody>
      </p:sp>
    </p:spTree>
    <p:extLst>
      <p:ext uri="{BB962C8B-B14F-4D97-AF65-F5344CB8AC3E}">
        <p14:creationId xmlns:p14="http://schemas.microsoft.com/office/powerpoint/2010/main" val="3529547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Installing the </a:t>
            </a:r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Libraries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733959"/>
            <a:ext cx="389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Type DHT11</a:t>
            </a:r>
          </a:p>
          <a:p>
            <a:r>
              <a:rPr lang="en-US" b="1">
                <a:solidFill>
                  <a:srgbClr val="FF0000"/>
                </a:solidFill>
              </a:rPr>
              <a:t>a. Install </a:t>
            </a:r>
            <a:r>
              <a:rPr lang="en-US" b="1" err="1">
                <a:solidFill>
                  <a:srgbClr val="FF0000"/>
                </a:solidFill>
              </a:rPr>
              <a:t>ThingSpeak</a:t>
            </a:r>
            <a:r>
              <a:rPr lang="en-US" b="1">
                <a:solidFill>
                  <a:srgbClr val="FF0000"/>
                </a:solidFill>
              </a:rPr>
              <a:t> by </a:t>
            </a:r>
            <a:r>
              <a:rPr lang="en-US" b="1" err="1">
                <a:solidFill>
                  <a:srgbClr val="FF0000"/>
                </a:solidFill>
              </a:rPr>
              <a:t>Mathworks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293223"/>
            <a:ext cx="3476625" cy="522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090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11669"/>
            <a:ext cx="8143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Courtesy:</a:t>
            </a:r>
          </a:p>
          <a:p>
            <a:r>
              <a:rPr lang="en-US"/>
              <a:t>Last Minute Engineers.com</a:t>
            </a:r>
          </a:p>
        </p:txBody>
      </p:sp>
      <p:sp>
        <p:nvSpPr>
          <p:cNvPr id="3" name="AutoShape 4" descr="ESP32 Pinout Reference - Last Minute Engin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0" name="Picture 8" descr="Pinout diagram for NodeMCU 12e devi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30" y="1739220"/>
            <a:ext cx="7309929" cy="383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30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11669"/>
            <a:ext cx="8143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Courtesy:</a:t>
            </a:r>
          </a:p>
          <a:p>
            <a:r>
              <a:rPr lang="en-US"/>
              <a:t>Last Minute Engineers.com</a:t>
            </a:r>
          </a:p>
        </p:txBody>
      </p:sp>
      <p:sp>
        <p:nvSpPr>
          <p:cNvPr id="3" name="AutoShape 4" descr="ESP32 Pinout Reference - Last Minute Engin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99377"/>
              </p:ext>
            </p:extLst>
          </p:nvPr>
        </p:nvGraphicFramePr>
        <p:xfrm>
          <a:off x="5475514" y="1886857"/>
          <a:ext cx="3331028" cy="33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Sensor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NodeMCU</a:t>
                      </a:r>
                      <a:r>
                        <a:rPr lang="en-US"/>
                        <a:t> 12E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DHT11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+</a:t>
                      </a:r>
                      <a:r>
                        <a:rPr lang="en-US" err="1"/>
                        <a:t>Vcc</a:t>
                      </a:r>
                      <a:r>
                        <a:rPr lang="en-US" baseline="0"/>
                        <a:t> (+)</a:t>
                      </a:r>
                    </a:p>
                    <a:p>
                      <a:endParaRPr lang="en-US" baseline="0"/>
                    </a:p>
                    <a:p>
                      <a:r>
                        <a:rPr lang="en-US" baseline="0" err="1"/>
                        <a:t>Dout</a:t>
                      </a:r>
                      <a:r>
                        <a:rPr lang="en-US" baseline="0"/>
                        <a:t>/OUT</a:t>
                      </a:r>
                    </a:p>
                    <a:p>
                      <a:endParaRPr lang="en-US" baseline="0"/>
                    </a:p>
                    <a:p>
                      <a:endParaRPr lang="en-US" baseline="0"/>
                    </a:p>
                    <a:p>
                      <a:endParaRPr lang="en-US" baseline="0"/>
                    </a:p>
                    <a:p>
                      <a:endParaRPr lang="en-US" baseline="0"/>
                    </a:p>
                    <a:p>
                      <a:endParaRPr lang="en-US" baseline="0"/>
                    </a:p>
                    <a:p>
                      <a:endParaRPr lang="en-US" baseline="0"/>
                    </a:p>
                    <a:p>
                      <a:endParaRPr lang="en-US" baseline="0"/>
                    </a:p>
                    <a:p>
                      <a:endParaRPr lang="en-US" baseline="0"/>
                    </a:p>
                    <a:p>
                      <a:r>
                        <a:rPr lang="en-US" baseline="0"/>
                        <a:t>GND (-)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PIN</a:t>
                      </a:r>
                      <a:r>
                        <a:rPr lang="en-US" baseline="0"/>
                        <a:t> in </a:t>
                      </a:r>
                      <a:r>
                        <a:rPr lang="en-US" baseline="0" err="1"/>
                        <a:t>NodeMCU</a:t>
                      </a:r>
                      <a:endParaRPr lang="en-US" baseline="0"/>
                    </a:p>
                    <a:p>
                      <a:endParaRPr lang="en-US" baseline="0"/>
                    </a:p>
                    <a:p>
                      <a:r>
                        <a:rPr lang="en-US" baseline="0"/>
                        <a:t>+3.3V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GPIO2 (D4) hardware connection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In software:</a:t>
                      </a:r>
                    </a:p>
                    <a:p>
                      <a:r>
                        <a:rPr lang="en-US"/>
                        <a:t>GPIO2</a:t>
                      </a:r>
                      <a:r>
                        <a:rPr lang="en-US" baseline="0"/>
                        <a:t> is Referred as PIN2 for digital input</a:t>
                      </a:r>
                    </a:p>
                    <a:p>
                      <a:endParaRPr lang="en-US" baseline="0"/>
                    </a:p>
                    <a:p>
                      <a:endParaRPr lang="en-US" baseline="0"/>
                    </a:p>
                    <a:p>
                      <a:r>
                        <a:rPr lang="en-US"/>
                        <a:t>GND (G)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 descr="Pinout diagram for NodeMCU 12e devi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9220"/>
            <a:ext cx="5475514" cy="33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941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 – MQ135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11669"/>
            <a:ext cx="8143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Courtesy:</a:t>
            </a:r>
          </a:p>
          <a:p>
            <a:r>
              <a:rPr lang="en-US"/>
              <a:t>Last Minute Engineers.com</a:t>
            </a:r>
          </a:p>
        </p:txBody>
      </p:sp>
      <p:sp>
        <p:nvSpPr>
          <p:cNvPr id="3" name="AutoShape 4" descr="ESP32 Pinout Reference - Last Minute Engin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32728"/>
              </p:ext>
            </p:extLst>
          </p:nvPr>
        </p:nvGraphicFramePr>
        <p:xfrm>
          <a:off x="5475514" y="1886857"/>
          <a:ext cx="3331028" cy="231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Sensor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NodeMCU</a:t>
                      </a:r>
                      <a:r>
                        <a:rPr lang="en-US"/>
                        <a:t> 12E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MQ135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+</a:t>
                      </a:r>
                      <a:r>
                        <a:rPr lang="en-US" err="1"/>
                        <a:t>Vcc</a:t>
                      </a:r>
                      <a:r>
                        <a:rPr lang="en-US" baseline="0"/>
                        <a:t> (+)</a:t>
                      </a:r>
                    </a:p>
                    <a:p>
                      <a:endParaRPr lang="en-US" baseline="0"/>
                    </a:p>
                    <a:p>
                      <a:r>
                        <a:rPr lang="en-US" baseline="0"/>
                        <a:t>A0 (analog out)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PIN</a:t>
                      </a:r>
                      <a:r>
                        <a:rPr lang="en-US" baseline="0"/>
                        <a:t> in </a:t>
                      </a:r>
                      <a:r>
                        <a:rPr lang="en-US" baseline="0" err="1"/>
                        <a:t>NodeMCU</a:t>
                      </a:r>
                      <a:endParaRPr lang="en-US" baseline="0"/>
                    </a:p>
                    <a:p>
                      <a:endParaRPr lang="en-US" baseline="0"/>
                    </a:p>
                    <a:p>
                      <a:r>
                        <a:rPr lang="en-US" baseline="0"/>
                        <a:t>+3.3V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A0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In software:</a:t>
                      </a:r>
                    </a:p>
                    <a:p>
                      <a:r>
                        <a:rPr lang="en-US" baseline="0"/>
                        <a:t>A0 is Referred as Analog output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 descr="Pinout diagram for NodeMCU 12e devi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9220"/>
            <a:ext cx="5475514" cy="33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67" y="4759197"/>
            <a:ext cx="47625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32" y="5141167"/>
            <a:ext cx="2226305" cy="139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397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Sensitivity characteristics of the MQ-135 for several gases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11669"/>
            <a:ext cx="914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Courtesy:</a:t>
            </a:r>
          </a:p>
          <a:p>
            <a:r>
              <a:rPr lang="en-US" sz="1600"/>
              <a:t>https://components101.com/sites/default/files/component_datasheet/MQ135%20Datasheet.pdf</a:t>
            </a:r>
          </a:p>
        </p:txBody>
      </p:sp>
      <p:sp>
        <p:nvSpPr>
          <p:cNvPr id="3" name="AutoShape 4" descr="ESP32 Pinout Reference - Last Minute Engin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6" y="1526133"/>
            <a:ext cx="7021882" cy="4372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907" y="3712212"/>
            <a:ext cx="2038986" cy="113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5" y="3321564"/>
            <a:ext cx="19335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609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MQ-135 on temperature and humidity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11669"/>
            <a:ext cx="914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Courtesy:</a:t>
            </a:r>
          </a:p>
          <a:p>
            <a:r>
              <a:rPr lang="en-US" sz="1600"/>
              <a:t>https://components101.com/sites/default/files/component_datasheet/MQ135%20Datasheet.pdf</a:t>
            </a:r>
          </a:p>
        </p:txBody>
      </p:sp>
      <p:sp>
        <p:nvSpPr>
          <p:cNvPr id="3" name="AutoShape 4" descr="ESP32 Pinout Reference - Last Minute Engin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025650"/>
            <a:ext cx="8856621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862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Select the Board </a:t>
            </a:r>
            <a:r>
              <a:rPr lang="en-US" sz="3600" b="1" err="1">
                <a:latin typeface="Times New Roman" pitchFamily="18" charset="0"/>
                <a:cs typeface="Times New Roman" pitchFamily="18" charset="0"/>
              </a:rPr>
              <a:t>NodeMCU</a:t>
            </a:r>
            <a:r>
              <a:rPr lang="en-US" sz="3600" b="1">
                <a:latin typeface="Times New Roman" pitchFamily="18" charset="0"/>
                <a:cs typeface="Times New Roman" pitchFamily="18" charset="0"/>
              </a:rPr>
              <a:t> 1.0</a:t>
            </a:r>
          </a:p>
        </p:txBody>
      </p:sp>
      <p:sp>
        <p:nvSpPr>
          <p:cNvPr id="3" name="AutoShape 4" descr="ESP32 Pinout Reference - Last Minute Engin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84" y="1408671"/>
            <a:ext cx="6630987" cy="52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61968" y="3188043"/>
            <a:ext cx="4456670" cy="280087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65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865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Select the COM port</a:t>
            </a:r>
          </a:p>
        </p:txBody>
      </p:sp>
      <p:sp>
        <p:nvSpPr>
          <p:cNvPr id="3" name="AutoShape 4" descr="ESP32 Pinout Reference - Last Minute Engin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66334"/>
            <a:ext cx="4729982" cy="463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21" y="2067697"/>
            <a:ext cx="3714290" cy="27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374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9690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</a:t>
            </a:r>
            <a:b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(Air Pollution Monitoring and temperature)</a:t>
            </a:r>
          </a:p>
        </p:txBody>
      </p:sp>
      <p:sp>
        <p:nvSpPr>
          <p:cNvPr id="4" name="Rectangle 3"/>
          <p:cNvSpPr/>
          <p:nvPr/>
        </p:nvSpPr>
        <p:spPr>
          <a:xfrm>
            <a:off x="435428" y="1422468"/>
            <a:ext cx="82731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Humidity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Gas Monitoring</a:t>
            </a:r>
            <a:endParaRPr lang="en-US" sz="3600" b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b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6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b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the both fields or variables to transfer the data from the hardware to the </a:t>
            </a:r>
            <a:r>
              <a:rPr lang="en-US" sz="3600" b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cloud for data visualization</a:t>
            </a:r>
            <a:endParaRPr lang="en-US" sz="3600" b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94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20" y="1991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(Environmental Program –DHT11 Check)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650" y="1084514"/>
            <a:ext cx="780868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/>
              <a:t>#include &lt;ESP8266WiFi.h&gt;</a:t>
            </a:r>
          </a:p>
          <a:p>
            <a:r>
              <a:rPr lang="en-IN" sz="2400"/>
              <a:t>#include &lt;</a:t>
            </a:r>
            <a:r>
              <a:rPr lang="en-IN" sz="2400" err="1"/>
              <a:t>DHT.h</a:t>
            </a:r>
            <a:r>
              <a:rPr lang="en-IN" sz="2400"/>
              <a:t>&gt;</a:t>
            </a:r>
          </a:p>
          <a:p>
            <a:r>
              <a:rPr lang="en-IN" sz="2400"/>
              <a:t>#include &lt;</a:t>
            </a:r>
            <a:r>
              <a:rPr lang="en-IN" sz="2400" err="1"/>
              <a:t>ThingSpeak.h</a:t>
            </a:r>
            <a:r>
              <a:rPr lang="en-IN" sz="2400"/>
              <a:t>&gt;</a:t>
            </a:r>
          </a:p>
          <a:p>
            <a:endParaRPr lang="en-IN" sz="2400"/>
          </a:p>
          <a:p>
            <a:r>
              <a:rPr lang="en-IN" sz="2400" err="1"/>
              <a:t>const</a:t>
            </a:r>
            <a:r>
              <a:rPr lang="en-IN" sz="2400"/>
              <a:t> char *</a:t>
            </a:r>
            <a:r>
              <a:rPr lang="en-IN" sz="2400" err="1"/>
              <a:t>ssid</a:t>
            </a:r>
            <a:r>
              <a:rPr lang="en-IN" sz="2400"/>
              <a:t> =  "Amma2";  </a:t>
            </a:r>
          </a:p>
          <a:p>
            <a:r>
              <a:rPr lang="en-IN" sz="2400" err="1"/>
              <a:t>const</a:t>
            </a:r>
            <a:r>
              <a:rPr lang="en-IN" sz="2400"/>
              <a:t> char *pass =  "8939708340";</a:t>
            </a:r>
          </a:p>
          <a:p>
            <a:endParaRPr lang="en-IN" sz="2400"/>
          </a:p>
          <a:p>
            <a:r>
              <a:rPr lang="en-IN" sz="2400"/>
              <a:t>DHT </a:t>
            </a:r>
            <a:r>
              <a:rPr lang="en-IN" sz="2400" err="1"/>
              <a:t>dht</a:t>
            </a:r>
            <a:r>
              <a:rPr lang="en-IN" sz="2400"/>
              <a:t>(D5, DHT11);</a:t>
            </a:r>
          </a:p>
          <a:p>
            <a:r>
              <a:rPr lang="en-IN" sz="2400" err="1"/>
              <a:t>WiFiClient</a:t>
            </a:r>
            <a:r>
              <a:rPr lang="en-IN" sz="2400"/>
              <a:t> client;</a:t>
            </a:r>
          </a:p>
          <a:p>
            <a:r>
              <a:rPr lang="en-IN" sz="2400"/>
              <a:t>long </a:t>
            </a:r>
            <a:r>
              <a:rPr lang="en-IN" sz="2400" err="1"/>
              <a:t>myChannelNumber</a:t>
            </a:r>
            <a:r>
              <a:rPr lang="en-IN" sz="2400"/>
              <a:t> = 2409309;</a:t>
            </a:r>
          </a:p>
          <a:p>
            <a:r>
              <a:rPr lang="en-IN" sz="2400" err="1"/>
              <a:t>const</a:t>
            </a:r>
            <a:r>
              <a:rPr lang="en-IN" sz="2400"/>
              <a:t> char </a:t>
            </a:r>
            <a:r>
              <a:rPr lang="en-IN" sz="2400" err="1"/>
              <a:t>myWriteAPIKey</a:t>
            </a:r>
            <a:r>
              <a:rPr lang="en-IN" sz="2400"/>
              <a:t>[] = "28Y35OPZJG17ZXL0";</a:t>
            </a:r>
          </a:p>
          <a:p>
            <a:br>
              <a:rPr lang="en-IN" sz="2400"/>
            </a:br>
            <a:endParaRPr lang="en-IN" sz="2400"/>
          </a:p>
        </p:txBody>
      </p:sp>
      <p:sp>
        <p:nvSpPr>
          <p:cNvPr id="6" name="Rectangle 5"/>
          <p:cNvSpPr/>
          <p:nvPr/>
        </p:nvSpPr>
        <p:spPr>
          <a:xfrm>
            <a:off x="513320" y="2501125"/>
            <a:ext cx="5873750" cy="94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387070" y="2387397"/>
            <a:ext cx="464457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0743" y="1960177"/>
            <a:ext cx="2293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Wifi</a:t>
            </a:r>
            <a:r>
              <a:rPr lang="en-US" b="1">
                <a:solidFill>
                  <a:srgbClr val="FF0000"/>
                </a:solidFill>
              </a:rPr>
              <a:t> connection Since Simulation</a:t>
            </a:r>
          </a:p>
          <a:p>
            <a:r>
              <a:rPr lang="en-US" b="1">
                <a:solidFill>
                  <a:srgbClr val="FF0000"/>
                </a:solidFill>
              </a:rPr>
              <a:t>No need for representing the </a:t>
            </a:r>
          </a:p>
          <a:p>
            <a:r>
              <a:rPr lang="en-US" b="1" err="1">
                <a:solidFill>
                  <a:srgbClr val="FF0000"/>
                </a:solidFill>
              </a:rPr>
              <a:t>Wifi</a:t>
            </a:r>
            <a:r>
              <a:rPr lang="en-US" b="1">
                <a:solidFill>
                  <a:srgbClr val="FF0000"/>
                </a:solidFill>
              </a:rPr>
              <a:t> Name as well as WIFI Password</a:t>
            </a:r>
          </a:p>
        </p:txBody>
      </p:sp>
      <p:sp>
        <p:nvSpPr>
          <p:cNvPr id="9" name="Rectangle 8"/>
          <p:cNvSpPr/>
          <p:nvPr/>
        </p:nvSpPr>
        <p:spPr>
          <a:xfrm>
            <a:off x="628649" y="4474649"/>
            <a:ext cx="6843069" cy="916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5738949" y="5795167"/>
            <a:ext cx="464457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2685" y="5062931"/>
            <a:ext cx="8335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 err="1">
                <a:solidFill>
                  <a:srgbClr val="FF0000"/>
                </a:solidFill>
              </a:rPr>
              <a:t>ThingSpeak</a:t>
            </a:r>
            <a:r>
              <a:rPr lang="en-US" b="1">
                <a:solidFill>
                  <a:srgbClr val="FF0000"/>
                </a:solidFill>
              </a:rPr>
              <a:t> Configuration </a:t>
            </a:r>
            <a:r>
              <a:rPr lang="en-US" b="1">
                <a:solidFill>
                  <a:srgbClr val="FF0000"/>
                </a:solidFill>
                <a:hlinkClick r:id="rId2"/>
              </a:rPr>
              <a:t>www.thingspeak.com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 err="1">
                <a:solidFill>
                  <a:srgbClr val="FF0000"/>
                </a:solidFill>
              </a:rPr>
              <a:t>APIKey</a:t>
            </a:r>
            <a:r>
              <a:rPr lang="en-US" b="1">
                <a:solidFill>
                  <a:srgbClr val="FF0000"/>
                </a:solidFill>
              </a:rPr>
              <a:t>: </a:t>
            </a:r>
          </a:p>
          <a:p>
            <a:r>
              <a:rPr lang="en-US" b="1">
                <a:solidFill>
                  <a:srgbClr val="FF0000"/>
                </a:solidFill>
              </a:rPr>
              <a:t>Need to be represented in programming as well as the </a:t>
            </a:r>
            <a:r>
              <a:rPr lang="en-US" b="1" err="1">
                <a:solidFill>
                  <a:srgbClr val="FF0000"/>
                </a:solidFill>
              </a:rPr>
              <a:t>Thingspeak</a:t>
            </a:r>
            <a:r>
              <a:rPr lang="en-US" b="1">
                <a:solidFill>
                  <a:srgbClr val="FF0000"/>
                </a:solidFill>
              </a:rPr>
              <a:t> for sending the data from hardware to the cloud server </a:t>
            </a:r>
            <a:r>
              <a:rPr lang="en-US" b="1" err="1">
                <a:solidFill>
                  <a:srgbClr val="FF0000"/>
                </a:solidFill>
              </a:rPr>
              <a:t>thingspeak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79" y="525252"/>
            <a:ext cx="8323920" cy="952889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Installing CH341SER drivers for ESP8266 – NODEMCU 12E Board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7810" y="1297411"/>
            <a:ext cx="5747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Step 2: Installing the CH341SER Driver</a:t>
            </a: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38199" y="1564051"/>
            <a:ext cx="7467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>
                <a:hlinkClick r:id="rId2"/>
              </a:rPr>
              <a:t>https://www.silabs.com/products/development-tools/software/usb-to-uart-bridge-vcp-drivers</a:t>
            </a:r>
            <a:endParaRPr lang="en-IN" sz="1400"/>
          </a:p>
          <a:p>
            <a:r>
              <a:rPr lang="en-IN" sz="1400" b="1">
                <a:hlinkClick r:id="rId3"/>
              </a:rPr>
              <a:t>http://www.wch-ic.com/downloads/CH341SER_ZIP.html</a:t>
            </a:r>
            <a:r>
              <a:rPr lang="en-IN" sz="1400" b="1"/>
              <a:t>  Download Driver for Hardware in the AB3-602 Lab</a:t>
            </a:r>
          </a:p>
          <a:p>
            <a:endParaRPr lang="en-IN" sz="1400"/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2FC3C-6787-8E88-D3A0-D2F2BB60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02653"/>
            <a:ext cx="7688424" cy="40743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750E0-EF58-F3E8-5324-9ADB4FD24327}"/>
              </a:ext>
            </a:extLst>
          </p:cNvPr>
          <p:cNvSpPr/>
          <p:nvPr/>
        </p:nvSpPr>
        <p:spPr>
          <a:xfrm>
            <a:off x="3247053" y="5010539"/>
            <a:ext cx="4264090" cy="457200"/>
          </a:xfrm>
          <a:prstGeom prst="rect">
            <a:avLst/>
          </a:prstGeom>
          <a:solidFill>
            <a:srgbClr val="FF0000">
              <a:alpha val="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04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(Environmental Program)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1351067"/>
            <a:ext cx="76853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/>
              <a:t>void setup() {</a:t>
            </a:r>
          </a:p>
          <a:p>
            <a:r>
              <a:rPr lang="en-IN" sz="2400"/>
              <a:t>  // put your setup code here, to run once:</a:t>
            </a:r>
          </a:p>
          <a:p>
            <a:r>
              <a:rPr lang="en-IN" sz="2400"/>
              <a:t>  </a:t>
            </a:r>
            <a:r>
              <a:rPr lang="en-IN" sz="2400" err="1"/>
              <a:t>Serial.begin</a:t>
            </a:r>
            <a:r>
              <a:rPr lang="en-IN" sz="2400"/>
              <a:t>(115200);</a:t>
            </a:r>
          </a:p>
          <a:p>
            <a:r>
              <a:rPr lang="en-IN" sz="2400"/>
              <a:t>  </a:t>
            </a:r>
            <a:r>
              <a:rPr lang="en-IN" sz="2400" err="1"/>
              <a:t>WiFi.begin</a:t>
            </a:r>
            <a:r>
              <a:rPr lang="en-IN" sz="2400"/>
              <a:t>(</a:t>
            </a:r>
            <a:r>
              <a:rPr lang="en-IN" sz="2400" err="1"/>
              <a:t>ssid</a:t>
            </a:r>
            <a:r>
              <a:rPr lang="en-IN" sz="2400"/>
              <a:t>, pass);</a:t>
            </a:r>
          </a:p>
          <a:p>
            <a:r>
              <a:rPr lang="en-IN" sz="2400"/>
              <a:t>  while(</a:t>
            </a:r>
            <a:r>
              <a:rPr lang="en-IN" sz="2400" err="1"/>
              <a:t>WiFi.status</a:t>
            </a:r>
            <a:r>
              <a:rPr lang="en-IN" sz="2400"/>
              <a:t>() != WL_CONNECTED)</a:t>
            </a:r>
          </a:p>
          <a:p>
            <a:r>
              <a:rPr lang="en-IN" sz="2400"/>
              <a:t>  {</a:t>
            </a:r>
          </a:p>
          <a:p>
            <a:r>
              <a:rPr lang="en-IN" sz="2400"/>
              <a:t>    delay(200);</a:t>
            </a:r>
          </a:p>
          <a:p>
            <a:r>
              <a:rPr lang="en-IN" sz="2400"/>
              <a:t>    </a:t>
            </a:r>
            <a:r>
              <a:rPr lang="en-IN" sz="2400" err="1"/>
              <a:t>Serial.print</a:t>
            </a:r>
            <a:r>
              <a:rPr lang="en-IN" sz="2400"/>
              <a:t>("..");</a:t>
            </a:r>
          </a:p>
          <a:p>
            <a:r>
              <a:rPr lang="en-IN" sz="2400"/>
              <a:t>  }</a:t>
            </a:r>
          </a:p>
          <a:p>
            <a:r>
              <a:rPr lang="en-IN" sz="2400"/>
              <a:t>  </a:t>
            </a:r>
            <a:r>
              <a:rPr lang="en-IN" sz="2400" err="1"/>
              <a:t>Serial.println</a:t>
            </a:r>
            <a:r>
              <a:rPr lang="en-IN" sz="2400"/>
              <a:t>();</a:t>
            </a:r>
          </a:p>
          <a:p>
            <a:r>
              <a:rPr lang="en-IN" sz="2400"/>
              <a:t>  </a:t>
            </a:r>
            <a:r>
              <a:rPr lang="en-IN" sz="2400" err="1"/>
              <a:t>Serial.println</a:t>
            </a:r>
            <a:r>
              <a:rPr lang="en-IN" sz="2400"/>
              <a:t>("</a:t>
            </a:r>
            <a:r>
              <a:rPr lang="en-IN" sz="2400" err="1"/>
              <a:t>NodeMCU</a:t>
            </a:r>
            <a:r>
              <a:rPr lang="en-IN" sz="2400"/>
              <a:t> is connected!");</a:t>
            </a:r>
          </a:p>
          <a:p>
            <a:r>
              <a:rPr lang="en-IN" sz="2400"/>
              <a:t>  </a:t>
            </a:r>
            <a:r>
              <a:rPr lang="en-IN" sz="2400" err="1"/>
              <a:t>Serial.println</a:t>
            </a:r>
            <a:r>
              <a:rPr lang="en-IN" sz="2400"/>
              <a:t>(</a:t>
            </a:r>
            <a:r>
              <a:rPr lang="en-IN" sz="2400" err="1"/>
              <a:t>WiFi.localIP</a:t>
            </a:r>
            <a:r>
              <a:rPr lang="en-IN" sz="2400"/>
              <a:t>());</a:t>
            </a:r>
          </a:p>
          <a:p>
            <a:r>
              <a:rPr lang="en-IN" sz="2400"/>
              <a:t>  </a:t>
            </a:r>
            <a:r>
              <a:rPr lang="en-IN" sz="2400" err="1"/>
              <a:t>dht.begin</a:t>
            </a:r>
            <a:r>
              <a:rPr lang="en-IN" sz="2400"/>
              <a:t>();</a:t>
            </a:r>
          </a:p>
          <a:p>
            <a:r>
              <a:rPr lang="en-IN" sz="2400"/>
              <a:t>  </a:t>
            </a:r>
            <a:r>
              <a:rPr lang="en-IN" sz="2400" err="1"/>
              <a:t>ThingSpeak.begin</a:t>
            </a:r>
            <a:r>
              <a:rPr lang="en-IN" sz="2400"/>
              <a:t>(client);</a:t>
            </a:r>
          </a:p>
          <a:p>
            <a:r>
              <a:rPr lang="en-IN" sz="24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970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9690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(Temperature Programming)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4458" y="1403055"/>
            <a:ext cx="82731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/>
              <a:t>void loop() {</a:t>
            </a:r>
          </a:p>
          <a:p>
            <a:r>
              <a:rPr lang="en-IN" sz="2400"/>
              <a:t>  // put your main code here, to run repeatedly:</a:t>
            </a:r>
          </a:p>
          <a:p>
            <a:r>
              <a:rPr lang="en-IN" sz="2400"/>
              <a:t>  float h = </a:t>
            </a:r>
            <a:r>
              <a:rPr lang="en-IN" sz="2400" err="1"/>
              <a:t>dht.readHumidity</a:t>
            </a:r>
            <a:r>
              <a:rPr lang="en-IN" sz="2400"/>
              <a:t>();</a:t>
            </a:r>
          </a:p>
          <a:p>
            <a:r>
              <a:rPr lang="en-IN" sz="2400"/>
              <a:t>  float t = </a:t>
            </a:r>
            <a:r>
              <a:rPr lang="en-IN" sz="2400" err="1"/>
              <a:t>dht.readTemperature</a:t>
            </a:r>
            <a:r>
              <a:rPr lang="en-IN" sz="2400"/>
              <a:t>();</a:t>
            </a:r>
          </a:p>
          <a:p>
            <a:r>
              <a:rPr lang="en-IN" sz="2400"/>
              <a:t>  </a:t>
            </a:r>
            <a:r>
              <a:rPr lang="en-IN" sz="2400" err="1"/>
              <a:t>Serial.println</a:t>
            </a:r>
            <a:r>
              <a:rPr lang="en-IN" sz="2400"/>
              <a:t>("Temperature: " + (String) t);</a:t>
            </a:r>
          </a:p>
          <a:p>
            <a:r>
              <a:rPr lang="en-IN" sz="2400"/>
              <a:t>  </a:t>
            </a:r>
            <a:r>
              <a:rPr lang="en-IN" sz="2400" err="1"/>
              <a:t>Serial.println</a:t>
            </a:r>
            <a:r>
              <a:rPr lang="en-IN" sz="2400"/>
              <a:t>("Humidity: " + (String) h);</a:t>
            </a:r>
          </a:p>
          <a:p>
            <a:r>
              <a:rPr lang="en-IN" sz="2400"/>
              <a:t>  </a:t>
            </a:r>
            <a:r>
              <a:rPr lang="en-IN" sz="2400" err="1"/>
              <a:t>ThingSpeak.writeField</a:t>
            </a:r>
            <a:r>
              <a:rPr lang="en-IN" sz="2400"/>
              <a:t>(</a:t>
            </a:r>
            <a:r>
              <a:rPr lang="en-IN" sz="2400" err="1"/>
              <a:t>myChannelNumber</a:t>
            </a:r>
            <a:r>
              <a:rPr lang="en-IN" sz="2400"/>
              <a:t>, 1, t, </a:t>
            </a:r>
            <a:r>
              <a:rPr lang="en-IN" sz="2400" err="1"/>
              <a:t>myWriteAPIKey</a:t>
            </a:r>
            <a:r>
              <a:rPr lang="en-IN" sz="2400"/>
              <a:t>);</a:t>
            </a:r>
          </a:p>
          <a:p>
            <a:r>
              <a:rPr lang="en-IN" sz="2400"/>
              <a:t>  </a:t>
            </a:r>
            <a:r>
              <a:rPr lang="en-IN" sz="2400" err="1"/>
              <a:t>ThingSpeak.writeField</a:t>
            </a:r>
            <a:r>
              <a:rPr lang="en-IN" sz="2400"/>
              <a:t>(</a:t>
            </a:r>
            <a:r>
              <a:rPr lang="en-IN" sz="2400" err="1"/>
              <a:t>myChannelNumber</a:t>
            </a:r>
            <a:r>
              <a:rPr lang="en-IN" sz="2400"/>
              <a:t>, 2, h, </a:t>
            </a:r>
            <a:r>
              <a:rPr lang="en-IN" sz="2400" err="1"/>
              <a:t>myWriteAPIKey</a:t>
            </a:r>
            <a:r>
              <a:rPr lang="en-IN" sz="2400"/>
              <a:t>);</a:t>
            </a:r>
          </a:p>
          <a:p>
            <a:r>
              <a:rPr lang="en-IN" sz="2400"/>
              <a:t>  delay(100);</a:t>
            </a:r>
          </a:p>
          <a:p>
            <a:r>
              <a:rPr lang="en-IN" sz="24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3696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37" y="2096294"/>
            <a:ext cx="64103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8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for ESP32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71" y="2676525"/>
            <a:ext cx="7402286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0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for ESP32 </a:t>
            </a:r>
          </a:p>
        </p:txBody>
      </p:sp>
      <p:sp>
        <p:nvSpPr>
          <p:cNvPr id="3" name="Rectangle 2"/>
          <p:cNvSpPr/>
          <p:nvPr/>
        </p:nvSpPr>
        <p:spPr>
          <a:xfrm>
            <a:off x="224971" y="1428391"/>
            <a:ext cx="891902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Percentage complete: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Calculated based on data entered into the various fields of a channel. Enter the name, description, location, URL, video, and tags to complete your channel.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 Name: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a unique name for the </a:t>
            </a:r>
            <a:r>
              <a:rPr lang="en-US" sz="1400" b="0" i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channel.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a description of the </a:t>
            </a:r>
            <a:r>
              <a:rPr lang="en-US" sz="1400" b="0" i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channel.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Field#: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 the box to enable the field, and enter a field name. Each </a:t>
            </a:r>
            <a:r>
              <a:rPr lang="en-US" sz="1400" b="0" i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channel can have up to 8 fields.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Metadata: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information about channel data, including JSON, XML, or CSV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Tags: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keywords that identify the channel. Separate tags with commas.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 to External Site: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have a website that contains information about your </a:t>
            </a:r>
            <a:r>
              <a:rPr lang="en-US" sz="1400" b="0" i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channel, specify the 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Channel Location:</a:t>
            </a:r>
            <a:endParaRPr lang="en-US" sz="1400" b="0" i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Latitude: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Specify the latitude position in decimal degrees. For example, the latitude of the city of London is 51.5072.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Longitude: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Specify the longitude position in decimal degrees. For example, the longitude of the city of London is -0.1275.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Elevation: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Specify the elevation position meters. For example, the elevation of the city of London is 35.052.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Video URL: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have a YouTube™ or Vimeo® video that displays your channel information, specify the full path of the video 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 to GitHub: 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store your </a:t>
            </a:r>
            <a:r>
              <a:rPr lang="en-US" sz="1400" b="0" i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code on GitHub®, specify the GitHub repository URL.</a:t>
            </a:r>
          </a:p>
          <a:p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the Channel</a:t>
            </a:r>
          </a:p>
          <a:p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get data into a channel from a device, website, or another </a:t>
            </a:r>
            <a:r>
              <a:rPr lang="en-US" sz="1400" b="0" i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ThingsSpeak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channel. You can then visualize data and transform it using </a:t>
            </a:r>
            <a:r>
              <a:rPr lang="en-US" sz="1400" b="0" i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>
                <a:solidFill>
                  <a:srgbClr val="22A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Apps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See </a:t>
            </a:r>
            <a:r>
              <a:rPr lang="en-US" sz="1400" b="0" i="0" u="none" strike="noStrike">
                <a:solidFill>
                  <a:srgbClr val="22A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Get Started with </a:t>
            </a:r>
            <a:r>
              <a:rPr lang="en-US" sz="1400" b="0" i="0" u="none" strike="noStrike" err="1">
                <a:solidFill>
                  <a:srgbClr val="22A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ThingSpeak</a:t>
            </a:r>
            <a:r>
              <a:rPr lang="en-US" sz="1400" b="0" i="0" u="none" strike="noStrike">
                <a:solidFill>
                  <a:srgbClr val="22AC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"</a:t>
            </a:r>
            <a:r>
              <a:rPr lang="en-US" sz="14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an example of measuring dew point from a weather station that acquires data from an Arduino® device.</a:t>
            </a:r>
          </a:p>
        </p:txBody>
      </p:sp>
    </p:spTree>
    <p:extLst>
      <p:ext uri="{BB962C8B-B14F-4D97-AF65-F5344CB8AC3E}">
        <p14:creationId xmlns:p14="http://schemas.microsoft.com/office/powerpoint/2010/main" val="666541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for ESP32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39" y="1465943"/>
            <a:ext cx="7673521" cy="46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85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for ESP32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814285"/>
            <a:ext cx="7329714" cy="465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1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for ESP32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814285"/>
            <a:ext cx="7329714" cy="46531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3943" y="6008914"/>
            <a:ext cx="1654628" cy="653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77657" y="5980667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Save the Channel</a:t>
            </a:r>
          </a:p>
        </p:txBody>
      </p:sp>
    </p:spTree>
    <p:extLst>
      <p:ext uri="{BB962C8B-B14F-4D97-AF65-F5344CB8AC3E}">
        <p14:creationId xmlns:p14="http://schemas.microsoft.com/office/powerpoint/2010/main" val="2352689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for ESP32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1826079"/>
            <a:ext cx="7329715" cy="40474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1372" y="2815772"/>
            <a:ext cx="1001485" cy="391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3772" y="2050554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Reconfiguring Channel</a:t>
            </a:r>
          </a:p>
        </p:txBody>
      </p:sp>
      <p:sp>
        <p:nvSpPr>
          <p:cNvPr id="8" name="Rectangle 7"/>
          <p:cNvSpPr/>
          <p:nvPr/>
        </p:nvSpPr>
        <p:spPr>
          <a:xfrm>
            <a:off x="2053772" y="2329553"/>
            <a:ext cx="1001485" cy="391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73943" y="3218958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Different Visualization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92288" y="2474687"/>
            <a:ext cx="624113" cy="391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05085" y="2262621"/>
            <a:ext cx="298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Note down the Write API Key</a:t>
            </a:r>
          </a:p>
        </p:txBody>
      </p:sp>
    </p:spTree>
    <p:extLst>
      <p:ext uri="{BB962C8B-B14F-4D97-AF65-F5344CB8AC3E}">
        <p14:creationId xmlns:p14="http://schemas.microsoft.com/office/powerpoint/2010/main" val="1945468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for ESP32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4" y="1616383"/>
            <a:ext cx="6923315" cy="3786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4514" y="3361963"/>
            <a:ext cx="586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Write API Key – Data transfer from Hardware to </a:t>
            </a:r>
            <a:r>
              <a:rPr lang="en-US" b="1" err="1">
                <a:solidFill>
                  <a:srgbClr val="FF0000"/>
                </a:solidFill>
              </a:rPr>
              <a:t>Thingspeak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4910" y="3695022"/>
            <a:ext cx="2808119" cy="391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6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E1AAA-C492-2F4A-FC88-83783A0B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658"/>
            <a:ext cx="9144000" cy="4830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79" y="661439"/>
            <a:ext cx="8323920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Installing CH341SER drivers for ESP8266 – NODEMCU 12E Board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7810" y="1297411"/>
            <a:ext cx="5747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Step 2: Installing the CH341SER Driver</a:t>
            </a: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38199" y="1564051"/>
            <a:ext cx="7467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>
                <a:hlinkClick r:id="rId3"/>
              </a:rPr>
              <a:t>https://www.silabs.com/products/development-tools/software/usb-to-uart-bridge-vcp-drivers</a:t>
            </a:r>
            <a:endParaRPr lang="en-IN" sz="1400"/>
          </a:p>
          <a:p>
            <a:r>
              <a:rPr lang="en-IN" sz="1400" b="1">
                <a:hlinkClick r:id="rId4"/>
              </a:rPr>
              <a:t>http://www.wch-ic.com/downloads/CH341SER_ZIP.html</a:t>
            </a:r>
            <a:r>
              <a:rPr lang="en-IN" sz="1400" b="1"/>
              <a:t>  Download Driver for Hardware in the AB3-602 Lab</a:t>
            </a:r>
          </a:p>
          <a:p>
            <a:endParaRPr lang="en-IN" sz="1400"/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750E0-EF58-F3E8-5324-9ADB4FD24327}"/>
              </a:ext>
            </a:extLst>
          </p:cNvPr>
          <p:cNvSpPr/>
          <p:nvPr/>
        </p:nvSpPr>
        <p:spPr>
          <a:xfrm>
            <a:off x="2827175" y="4111243"/>
            <a:ext cx="4264090" cy="457200"/>
          </a:xfrm>
          <a:prstGeom prst="rect">
            <a:avLst/>
          </a:prstGeom>
          <a:solidFill>
            <a:srgbClr val="FF0000">
              <a:alpha val="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FF0000"/>
                </a:solidFill>
              </a:rPr>
              <a:t>         Extract</a:t>
            </a:r>
          </a:p>
        </p:txBody>
      </p:sp>
    </p:spTree>
    <p:extLst>
      <p:ext uri="{BB962C8B-B14F-4D97-AF65-F5344CB8AC3E}">
        <p14:creationId xmlns:p14="http://schemas.microsoft.com/office/powerpoint/2010/main" val="980704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ESP8266 – NODEMCU 12E – MQ135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11669"/>
            <a:ext cx="8143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Courtesy:</a:t>
            </a:r>
          </a:p>
          <a:p>
            <a:r>
              <a:rPr lang="en-US"/>
              <a:t>Last Minute Engineers.com</a:t>
            </a:r>
          </a:p>
        </p:txBody>
      </p:sp>
      <p:sp>
        <p:nvSpPr>
          <p:cNvPr id="3" name="AutoShape 4" descr="ESP32 Pinout Reference - Last Minute Engin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75514" y="1886857"/>
          <a:ext cx="3331028" cy="231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Sensor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NodeMCU</a:t>
                      </a:r>
                      <a:r>
                        <a:rPr lang="en-US"/>
                        <a:t> 12E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MQ135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+</a:t>
                      </a:r>
                      <a:r>
                        <a:rPr lang="en-US" err="1"/>
                        <a:t>Vcc</a:t>
                      </a:r>
                      <a:r>
                        <a:rPr lang="en-US" baseline="0"/>
                        <a:t> (+)</a:t>
                      </a:r>
                    </a:p>
                    <a:p>
                      <a:endParaRPr lang="en-US" baseline="0"/>
                    </a:p>
                    <a:p>
                      <a:r>
                        <a:rPr lang="en-US" baseline="0"/>
                        <a:t>A0 (analog out)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PIN</a:t>
                      </a:r>
                      <a:r>
                        <a:rPr lang="en-US" baseline="0"/>
                        <a:t> in </a:t>
                      </a:r>
                      <a:r>
                        <a:rPr lang="en-US" baseline="0" err="1"/>
                        <a:t>NodeMCU</a:t>
                      </a:r>
                      <a:endParaRPr lang="en-US" baseline="0"/>
                    </a:p>
                    <a:p>
                      <a:endParaRPr lang="en-US" baseline="0"/>
                    </a:p>
                    <a:p>
                      <a:r>
                        <a:rPr lang="en-US" baseline="0"/>
                        <a:t>+3.3V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A0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In software:</a:t>
                      </a:r>
                    </a:p>
                    <a:p>
                      <a:r>
                        <a:rPr lang="en-US" baseline="0"/>
                        <a:t>A0 is Referred as Analog output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 descr="Pinout diagram for NodeMCU 12e devi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9220"/>
            <a:ext cx="5475514" cy="33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67" y="4759197"/>
            <a:ext cx="47625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632" y="5141167"/>
            <a:ext cx="2226305" cy="139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071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MQ135 Calibration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FF37B-2AA5-FB39-E094-AED64D014842}"/>
              </a:ext>
            </a:extLst>
          </p:cNvPr>
          <p:cNvSpPr txBox="1"/>
          <p:nvPr/>
        </p:nvSpPr>
        <p:spPr>
          <a:xfrm>
            <a:off x="628650" y="1324319"/>
            <a:ext cx="8434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#include &lt;ESP8266WiFi.h&gt;</a:t>
            </a:r>
          </a:p>
          <a:p>
            <a:endParaRPr lang="en-IN"/>
          </a:p>
          <a:p>
            <a:r>
              <a:rPr lang="en-IN"/>
              <a:t>//#define RLOAD 10.0</a:t>
            </a:r>
          </a:p>
          <a:p>
            <a:r>
              <a:rPr lang="en-IN"/>
              <a:t>// Calibration resistance at atmospheric CO2 level</a:t>
            </a:r>
          </a:p>
          <a:p>
            <a:r>
              <a:rPr lang="en-IN"/>
              <a:t>//#define RZERO 59 </a:t>
            </a:r>
          </a:p>
          <a:p>
            <a:r>
              <a:rPr lang="en-IN"/>
              <a:t>#include "MQ135.h" </a:t>
            </a:r>
          </a:p>
          <a:p>
            <a:r>
              <a:rPr lang="en-IN"/>
              <a:t>MQ135 </a:t>
            </a:r>
            <a:r>
              <a:rPr lang="en-IN" err="1"/>
              <a:t>gasSensor</a:t>
            </a:r>
            <a:r>
              <a:rPr lang="en-IN"/>
              <a:t> = MQ135(A0); </a:t>
            </a:r>
          </a:p>
          <a:p>
            <a:r>
              <a:rPr lang="en-IN"/>
              <a:t>int </a:t>
            </a:r>
            <a:r>
              <a:rPr lang="en-IN" err="1"/>
              <a:t>val</a:t>
            </a:r>
            <a:r>
              <a:rPr lang="en-IN"/>
              <a:t>; </a:t>
            </a:r>
          </a:p>
          <a:p>
            <a:r>
              <a:rPr lang="en-IN"/>
              <a:t>int </a:t>
            </a:r>
            <a:r>
              <a:rPr lang="en-IN" err="1"/>
              <a:t>sensorPin</a:t>
            </a:r>
            <a:r>
              <a:rPr lang="en-IN"/>
              <a:t> = A0; </a:t>
            </a:r>
          </a:p>
          <a:p>
            <a:r>
              <a:rPr lang="en-IN"/>
              <a:t>int </a:t>
            </a:r>
            <a:r>
              <a:rPr lang="en-IN" err="1"/>
              <a:t>sensorValue</a:t>
            </a:r>
            <a:r>
              <a:rPr lang="en-IN"/>
              <a:t> = 0; </a:t>
            </a:r>
          </a:p>
          <a:p>
            <a:r>
              <a:rPr lang="en-IN"/>
              <a:t>void setup() { </a:t>
            </a:r>
          </a:p>
          <a:p>
            <a:r>
              <a:rPr lang="en-IN"/>
              <a:t>  </a:t>
            </a:r>
            <a:r>
              <a:rPr lang="en-IN" err="1"/>
              <a:t>Serial.begin</a:t>
            </a:r>
            <a:r>
              <a:rPr lang="en-IN"/>
              <a:t>(9600);</a:t>
            </a:r>
          </a:p>
          <a:p>
            <a:r>
              <a:rPr lang="en-IN"/>
              <a:t>  </a:t>
            </a:r>
            <a:r>
              <a:rPr lang="en-IN" err="1"/>
              <a:t>pinMode</a:t>
            </a:r>
            <a:r>
              <a:rPr lang="en-IN"/>
              <a:t>(</a:t>
            </a:r>
            <a:r>
              <a:rPr lang="en-IN" err="1"/>
              <a:t>sensorPin</a:t>
            </a:r>
            <a:r>
              <a:rPr lang="en-IN"/>
              <a:t>, INPUT); </a:t>
            </a:r>
          </a:p>
          <a:p>
            <a:r>
              <a:rPr lang="en-IN"/>
              <a:t>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D9942-BF00-0F80-3AB2-A5956D34F772}"/>
              </a:ext>
            </a:extLst>
          </p:cNvPr>
          <p:cNvSpPr txBox="1"/>
          <p:nvPr/>
        </p:nvSpPr>
        <p:spPr>
          <a:xfrm>
            <a:off x="274086" y="5718407"/>
            <a:ext cx="850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https://www.codrey.com/electronic-circuits/how-to-use-mq-135-gas-sensor/</a:t>
            </a:r>
          </a:p>
        </p:txBody>
      </p:sp>
    </p:spTree>
    <p:extLst>
      <p:ext uri="{BB962C8B-B14F-4D97-AF65-F5344CB8AC3E}">
        <p14:creationId xmlns:p14="http://schemas.microsoft.com/office/powerpoint/2010/main" val="3375846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MQ135 Calibration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FF37B-2AA5-FB39-E094-AED64D014842}"/>
              </a:ext>
            </a:extLst>
          </p:cNvPr>
          <p:cNvSpPr txBox="1"/>
          <p:nvPr/>
        </p:nvSpPr>
        <p:spPr>
          <a:xfrm>
            <a:off x="1085850" y="1538328"/>
            <a:ext cx="84348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  <a:p>
            <a:r>
              <a:rPr lang="en-IN"/>
              <a:t>void loop() { </a:t>
            </a:r>
          </a:p>
          <a:p>
            <a:r>
              <a:rPr lang="en-IN"/>
              <a:t>  </a:t>
            </a:r>
            <a:r>
              <a:rPr lang="en-IN" err="1"/>
              <a:t>val</a:t>
            </a:r>
            <a:r>
              <a:rPr lang="en-IN"/>
              <a:t> = </a:t>
            </a:r>
            <a:r>
              <a:rPr lang="en-IN" err="1"/>
              <a:t>analogRead</a:t>
            </a:r>
            <a:r>
              <a:rPr lang="en-IN"/>
              <a:t>(A0); </a:t>
            </a:r>
          </a:p>
          <a:p>
            <a:r>
              <a:rPr lang="en-IN"/>
              <a:t>  </a:t>
            </a:r>
            <a:r>
              <a:rPr lang="en-IN" err="1"/>
              <a:t>Serial.print</a:t>
            </a:r>
            <a:r>
              <a:rPr lang="en-IN"/>
              <a:t> ("raw = "); </a:t>
            </a:r>
          </a:p>
          <a:p>
            <a:r>
              <a:rPr lang="en-IN"/>
              <a:t>  </a:t>
            </a:r>
            <a:r>
              <a:rPr lang="en-IN" err="1"/>
              <a:t>Serial.println</a:t>
            </a:r>
            <a:r>
              <a:rPr lang="en-IN"/>
              <a:t> (</a:t>
            </a:r>
            <a:r>
              <a:rPr lang="en-IN" err="1"/>
              <a:t>val</a:t>
            </a:r>
            <a:r>
              <a:rPr lang="en-IN"/>
              <a:t>); </a:t>
            </a:r>
          </a:p>
          <a:p>
            <a:r>
              <a:rPr lang="en-IN"/>
              <a:t>  float zero = </a:t>
            </a:r>
            <a:r>
              <a:rPr lang="en-IN" err="1"/>
              <a:t>gasSensor.getRZero</a:t>
            </a:r>
            <a:r>
              <a:rPr lang="en-IN"/>
              <a:t>(); </a:t>
            </a:r>
          </a:p>
          <a:p>
            <a:r>
              <a:rPr lang="en-IN"/>
              <a:t>  </a:t>
            </a:r>
            <a:r>
              <a:rPr lang="en-IN" err="1"/>
              <a:t>Serial.print</a:t>
            </a:r>
            <a:r>
              <a:rPr lang="en-IN"/>
              <a:t> ("</a:t>
            </a:r>
            <a:r>
              <a:rPr lang="en-IN" err="1"/>
              <a:t>rzero</a:t>
            </a:r>
            <a:r>
              <a:rPr lang="en-IN"/>
              <a:t>: "); </a:t>
            </a:r>
          </a:p>
          <a:p>
            <a:r>
              <a:rPr lang="en-IN"/>
              <a:t>  </a:t>
            </a:r>
            <a:r>
              <a:rPr lang="en-IN" err="1"/>
              <a:t>Serial.println</a:t>
            </a:r>
            <a:r>
              <a:rPr lang="en-IN"/>
              <a:t> (zero); </a:t>
            </a:r>
          </a:p>
          <a:p>
            <a:r>
              <a:rPr lang="en-IN"/>
              <a:t>  float ppm = </a:t>
            </a:r>
            <a:r>
              <a:rPr lang="en-IN" err="1"/>
              <a:t>gasSensor.getPPM</a:t>
            </a:r>
            <a:r>
              <a:rPr lang="en-IN"/>
              <a:t>(); </a:t>
            </a:r>
          </a:p>
          <a:p>
            <a:r>
              <a:rPr lang="en-IN"/>
              <a:t>  </a:t>
            </a:r>
            <a:r>
              <a:rPr lang="en-IN" err="1"/>
              <a:t>Serial.print</a:t>
            </a:r>
            <a:r>
              <a:rPr lang="en-IN"/>
              <a:t> ("ppm: "); </a:t>
            </a:r>
          </a:p>
          <a:p>
            <a:r>
              <a:rPr lang="en-IN"/>
              <a:t>  </a:t>
            </a:r>
            <a:r>
              <a:rPr lang="en-IN" err="1"/>
              <a:t>Serial.println</a:t>
            </a:r>
            <a:r>
              <a:rPr lang="en-IN"/>
              <a:t> (ppm); </a:t>
            </a:r>
          </a:p>
          <a:p>
            <a:r>
              <a:rPr lang="en-IN"/>
              <a:t>  delay(5000); </a:t>
            </a:r>
          </a:p>
          <a:p>
            <a:r>
              <a:rPr lang="en-IN"/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AAD90-00C0-3E9A-28DF-384651E77AE4}"/>
              </a:ext>
            </a:extLst>
          </p:cNvPr>
          <p:cNvSpPr txBox="1"/>
          <p:nvPr/>
        </p:nvSpPr>
        <p:spPr>
          <a:xfrm>
            <a:off x="550505" y="5727738"/>
            <a:ext cx="8061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https://www.codrey.com/electronic-circuits/how-to-use-mq-135-gas-sensor/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4210BF-5931-3DC6-18AE-8EEDA2E4A7C7}"/>
              </a:ext>
            </a:extLst>
          </p:cNvPr>
          <p:cNvSpPr/>
          <p:nvPr/>
        </p:nvSpPr>
        <p:spPr>
          <a:xfrm>
            <a:off x="1576874" y="6035674"/>
            <a:ext cx="5001208" cy="6637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Output in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42061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Channel Setting for Air Quality Monitoring with Temperature and Humidity</a:t>
            </a:r>
            <a:br>
              <a:rPr lang="en-US" sz="2000" b="0" i="0">
                <a:solidFill>
                  <a:srgbClr val="333333"/>
                </a:solidFill>
                <a:effectLst/>
                <a:latin typeface="Raleway" panose="020F0502020204030204" pitchFamily="2" charset="0"/>
              </a:rPr>
            </a:br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2D30B-555A-3741-3A74-ED0E115E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7" y="1472984"/>
            <a:ext cx="7367685" cy="52156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ABE97D-0548-519F-17E1-11DADC141290}"/>
              </a:ext>
            </a:extLst>
          </p:cNvPr>
          <p:cNvSpPr/>
          <p:nvPr/>
        </p:nvSpPr>
        <p:spPr>
          <a:xfrm>
            <a:off x="1284910" y="2491273"/>
            <a:ext cx="2808119" cy="3620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60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39BD4D-E09B-0FF7-161B-B2505E76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8" y="1399593"/>
            <a:ext cx="7526893" cy="5264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Channel Setting for Air Quality Monitoring with Temperature and Humidity</a:t>
            </a:r>
            <a:br>
              <a:rPr lang="en-US" sz="2000" b="0" i="0">
                <a:solidFill>
                  <a:srgbClr val="333333"/>
                </a:solidFill>
                <a:effectLst/>
                <a:latin typeface="Raleway" panose="020F0502020204030204" pitchFamily="2" charset="0"/>
              </a:rPr>
            </a:br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BE97D-0548-519F-17E1-11DADC141290}"/>
              </a:ext>
            </a:extLst>
          </p:cNvPr>
          <p:cNvSpPr/>
          <p:nvPr/>
        </p:nvSpPr>
        <p:spPr>
          <a:xfrm>
            <a:off x="460699" y="1399593"/>
            <a:ext cx="2808119" cy="2397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36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Monitoring with Temperature and Humidity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FF37B-2AA5-FB39-E094-AED64D014842}"/>
              </a:ext>
            </a:extLst>
          </p:cNvPr>
          <p:cNvSpPr txBox="1"/>
          <p:nvPr/>
        </p:nvSpPr>
        <p:spPr>
          <a:xfrm>
            <a:off x="628650" y="1520262"/>
            <a:ext cx="84348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&lt;ESP8266WiFi.h&gt;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DHT.h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ThingSpeak.h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"MQ135.h"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b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 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AmmaChennai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IN" b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*pass =  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"Mani@05231979"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DHT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D5, DHT11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WiFiClient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client;</a:t>
            </a:r>
          </a:p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myChannelNumber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2410078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myWriteAPIKey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[] =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"LFOH0VKLJZAVFRJ6"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The load resistance on the board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//#define RLOAD 22.0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Calibration resistance at atmospheric CO2 level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//#define RZERO 879.13 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MQ135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gasSensor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MQ135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601222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Monitoring with Temperature and Humidity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FF37B-2AA5-FB39-E094-AED64D014842}"/>
              </a:ext>
            </a:extLst>
          </p:cNvPr>
          <p:cNvSpPr txBox="1"/>
          <p:nvPr/>
        </p:nvSpPr>
        <p:spPr>
          <a:xfrm>
            <a:off x="628650" y="1520262"/>
            <a:ext cx="843487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sensorPin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A0; </a:t>
            </a:r>
          </a:p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sensorPin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INPUT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put your setup code here, to run once: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pass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WL_CONNECTED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".."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NodeMCU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is connected!"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ThingSpeak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801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Monitoring with Temperature and Humidity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FF37B-2AA5-FB39-E094-AED64D014842}"/>
              </a:ext>
            </a:extLst>
          </p:cNvPr>
          <p:cNvSpPr txBox="1"/>
          <p:nvPr/>
        </p:nvSpPr>
        <p:spPr>
          <a:xfrm>
            <a:off x="628650" y="1520262"/>
            <a:ext cx="843487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sensorPin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A0; </a:t>
            </a:r>
          </a:p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sensorValue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sensorPin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INPUT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put your setup code here, to run once: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pass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WL_CONNECTED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".."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NodeMCU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is connected!"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localIP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ThingSpeak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14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Monitoring with Temperature and Humidity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FF37B-2AA5-FB39-E094-AED64D014842}"/>
              </a:ext>
            </a:extLst>
          </p:cNvPr>
          <p:cNvSpPr txBox="1"/>
          <p:nvPr/>
        </p:nvSpPr>
        <p:spPr>
          <a:xfrm>
            <a:off x="628650" y="1520262"/>
            <a:ext cx="8434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put your main code here, to run repeatedly: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h =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readHumidity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t =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readTemperature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"raw = "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zero =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gasSensor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getRZero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rzero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zero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ppm =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gasSensor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getPPM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"ppm: "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ppm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"raw: "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Rzero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zero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"PPM: "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ppm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99023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Monitoring with Temperature and Humidity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FF37B-2AA5-FB39-E094-AED64D014842}"/>
              </a:ext>
            </a:extLst>
          </p:cNvPr>
          <p:cNvSpPr txBox="1"/>
          <p:nvPr/>
        </p:nvSpPr>
        <p:spPr>
          <a:xfrm>
            <a:off x="628650" y="1520262"/>
            <a:ext cx="8434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ThingSpeak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writeField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myChannelNumber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myWriteAPIKey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ThingSpeak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writeField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myChannelNumber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zero,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myWriteAPIKey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ThingSpeak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writeField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myChannelNumber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ppm,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myWriteAPIKey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"Temperature: "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t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"Humidity: "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ThingSpeak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writeField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myChannelNumber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t,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myWriteAPIKey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ThingSpeak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writeField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myChannelNumber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h, </a:t>
            </a:r>
            <a:r>
              <a:rPr lang="en-IN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myWriteAPIKey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en-IN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5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DEA49A-00D0-242A-3598-5884300F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45" y="2218021"/>
            <a:ext cx="8024328" cy="4327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79" y="661439"/>
            <a:ext cx="8323920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Installing CH341SER drivers for ESP8266 – NODEMCU 12E Board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7810" y="1297411"/>
            <a:ext cx="5747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Step 2: Installing the CH341SER Driver</a:t>
            </a: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38199" y="1564051"/>
            <a:ext cx="7467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>
                <a:hlinkClick r:id="rId3"/>
              </a:rPr>
              <a:t>https://www.silabs.com/products/development-tools/software/usb-to-uart-bridge-vcp-drivers</a:t>
            </a:r>
            <a:endParaRPr lang="en-IN" sz="1400"/>
          </a:p>
          <a:p>
            <a:r>
              <a:rPr lang="en-IN" sz="1400" b="1">
                <a:hlinkClick r:id="rId4"/>
              </a:rPr>
              <a:t>http://www.wch-ic.com/downloads/CH341SER_ZIP.html</a:t>
            </a:r>
            <a:r>
              <a:rPr lang="en-IN" sz="1400" b="1"/>
              <a:t>  Download Driver for Hardware in the AB3-602 Lab</a:t>
            </a:r>
          </a:p>
          <a:p>
            <a:endParaRPr lang="en-IN" sz="1400"/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750E0-EF58-F3E8-5324-9ADB4FD24327}"/>
              </a:ext>
            </a:extLst>
          </p:cNvPr>
          <p:cNvSpPr/>
          <p:nvPr/>
        </p:nvSpPr>
        <p:spPr>
          <a:xfrm>
            <a:off x="3611638" y="3663373"/>
            <a:ext cx="4264090" cy="457200"/>
          </a:xfrm>
          <a:prstGeom prst="rect">
            <a:avLst/>
          </a:prstGeom>
          <a:solidFill>
            <a:srgbClr val="FF0000">
              <a:alpha val="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FF0000"/>
                </a:solidFill>
              </a:rPr>
              <a:t>                              run as administrator </a:t>
            </a:r>
          </a:p>
        </p:txBody>
      </p:sp>
    </p:spTree>
    <p:extLst>
      <p:ext uri="{BB962C8B-B14F-4D97-AF65-F5344CB8AC3E}">
        <p14:creationId xmlns:p14="http://schemas.microsoft.com/office/powerpoint/2010/main" val="160888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C04DF1-FE02-40A8-9A2E-6C50E6E7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67" y="2302715"/>
            <a:ext cx="7567126" cy="3969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79" y="661439"/>
            <a:ext cx="8323920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Installing CH341SER drivers for ESP8266 – NODEMCU 12E Board</a:t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endParaRPr lang="en-US" sz="36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7810" y="1297411"/>
            <a:ext cx="5747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Step 2: Installing the CH341SER Driver</a:t>
            </a: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38199" y="1564051"/>
            <a:ext cx="7467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>
                <a:hlinkClick r:id="rId3"/>
              </a:rPr>
              <a:t>https://www.silabs.com/products/development-tools/software/usb-to-uart-bridge-vcp-drivers</a:t>
            </a:r>
            <a:endParaRPr lang="en-IN" sz="1400"/>
          </a:p>
          <a:p>
            <a:r>
              <a:rPr lang="en-IN" sz="1400" b="1">
                <a:hlinkClick r:id="rId4"/>
              </a:rPr>
              <a:t>http://www.wch-ic.com/downloads/CH341SER_ZIP.html</a:t>
            </a:r>
            <a:r>
              <a:rPr lang="en-IN" sz="1400" b="1"/>
              <a:t>  Download Driver for Hardware in the AB3-602 Lab</a:t>
            </a:r>
          </a:p>
          <a:p>
            <a:endParaRPr lang="en-IN" sz="1400"/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750E0-EF58-F3E8-5324-9ADB4FD24327}"/>
              </a:ext>
            </a:extLst>
          </p:cNvPr>
          <p:cNvSpPr/>
          <p:nvPr/>
        </p:nvSpPr>
        <p:spPr>
          <a:xfrm>
            <a:off x="2547585" y="3514083"/>
            <a:ext cx="4264090" cy="457200"/>
          </a:xfrm>
          <a:prstGeom prst="rect">
            <a:avLst/>
          </a:prstGeom>
          <a:solidFill>
            <a:srgbClr val="FF0000">
              <a:alpha val="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FF0000"/>
                </a:solidFill>
              </a:rPr>
              <a:t>                              Install</a:t>
            </a:r>
          </a:p>
        </p:txBody>
      </p:sp>
    </p:spTree>
    <p:extLst>
      <p:ext uri="{BB962C8B-B14F-4D97-AF65-F5344CB8AC3E}">
        <p14:creationId xmlns:p14="http://schemas.microsoft.com/office/powerpoint/2010/main" val="299299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149" y="465865"/>
            <a:ext cx="8162394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Check for COM Port in Control Panel-&gt; -&gt; Hardware and Sound-&gt;Device Manager-&gt; Port COM</a:t>
            </a:r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4F0D4-EE93-76F0-DBF8-E410901F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503"/>
            <a:ext cx="9144000" cy="4812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1657CA-322F-E61D-51E8-85D0E0327BBF}"/>
              </a:ext>
            </a:extLst>
          </p:cNvPr>
          <p:cNvSpPr/>
          <p:nvPr/>
        </p:nvSpPr>
        <p:spPr>
          <a:xfrm>
            <a:off x="1530220" y="3965510"/>
            <a:ext cx="2537927" cy="6344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1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7EFB5-0FB8-7CE1-F4CA-ACFF259C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747"/>
            <a:ext cx="9144000" cy="4849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149" y="465865"/>
            <a:ext cx="8162394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Check for COM Port in Control Panel-&gt; -&gt; Hardware and Sound-&gt;Device Manager-&gt; Port COM</a:t>
            </a:r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657CA-322F-E61D-51E8-85D0E0327BBF}"/>
              </a:ext>
            </a:extLst>
          </p:cNvPr>
          <p:cNvSpPr/>
          <p:nvPr/>
        </p:nvSpPr>
        <p:spPr>
          <a:xfrm>
            <a:off x="4292082" y="2359006"/>
            <a:ext cx="1847462" cy="4308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7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76E29-40C0-FCA6-1C64-E1BC2BA9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56" y="1470193"/>
            <a:ext cx="7414903" cy="5387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149" y="465865"/>
            <a:ext cx="8162394" cy="797247"/>
          </a:xfrm>
        </p:spPr>
        <p:txBody>
          <a:bodyPr>
            <a:normAutofit fontScale="90000"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Check for COM Port in Control Panel-&gt; -&gt; Hardware and Sound-&gt;Device Manager-&gt; Port COM</a:t>
            </a:r>
          </a:p>
        </p:txBody>
      </p:sp>
      <p:sp>
        <p:nvSpPr>
          <p:cNvPr id="9" name="AutoShape 2" descr="Arduino IDE Pre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657CA-322F-E61D-51E8-85D0E0327BBF}"/>
              </a:ext>
            </a:extLst>
          </p:cNvPr>
          <p:cNvSpPr/>
          <p:nvPr/>
        </p:nvSpPr>
        <p:spPr>
          <a:xfrm>
            <a:off x="1651518" y="4956960"/>
            <a:ext cx="1847462" cy="4308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15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6" ma:contentTypeDescription="Create a new document." ma:contentTypeScope="" ma:versionID="fa47cf5da264ff33ee35d22dd0480275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8357d00d9d0f4aacad9fa1efc9eff044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8F00E6-8566-44F1-AC4E-063588E32AE6}"/>
</file>

<file path=customXml/itemProps2.xml><?xml version="1.0" encoding="utf-8"?>
<ds:datastoreItem xmlns:ds="http://schemas.openxmlformats.org/officeDocument/2006/customXml" ds:itemID="{728A8EE9-6577-417E-9D39-B05FC34797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F2FA8A-1AC8-4FF6-9391-58DC3305796E}">
  <ds:schemaRefs>
    <ds:schemaRef ds:uri="03a81e43-d045-42eb-bddc-d03f7f519a1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49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Task 2  Atmospheric monitoring using ESP8266 – NODEMCU 12Ewith MQ135 and DHT 11and Thingspeak Cloud Computing</vt:lpstr>
      <vt:lpstr>Installing ESP8266 – NODEMCU 12E Board in the Arduino IDE </vt:lpstr>
      <vt:lpstr>Installing CH341SER drivers for ESP8266 – NODEMCU 12E Board </vt:lpstr>
      <vt:lpstr>Installing CH341SER drivers for ESP8266 – NODEMCU 12E Board </vt:lpstr>
      <vt:lpstr>Installing CH341SER drivers for ESP8266 – NODEMCU 12E Board </vt:lpstr>
      <vt:lpstr>Installing CH341SER drivers for ESP8266 – NODEMCU 12E Board </vt:lpstr>
      <vt:lpstr>Check for COM Port in Control Panel-&gt; -&gt; Hardware and Sound-&gt;Device Manager-&gt; Port COM</vt:lpstr>
      <vt:lpstr>Check for COM Port in Control Panel-&gt; -&gt; Hardware and Sound-&gt;Device Manager-&gt; Port COM</vt:lpstr>
      <vt:lpstr>Check for COM Port in Control Panel-&gt; -&gt; Hardware and Sound-&gt;Device Manager-&gt; Port COM</vt:lpstr>
      <vt:lpstr>Installing ESP8266 – NODEMCU 12E Board in the Arduino IDE </vt:lpstr>
      <vt:lpstr>Installing ESP8266 – NODEMCU 12E Board in the Arduino IDE </vt:lpstr>
      <vt:lpstr>Installing ESP8266 – NODEMCU 12E Board in the Arduino IDE </vt:lpstr>
      <vt:lpstr>Installing ESP8266 – NODEMCU 12E in the Arduino IDE </vt:lpstr>
      <vt:lpstr>Installing ESP32 Board in the Arduino IDE </vt:lpstr>
      <vt:lpstr>Installing ESP8266 – NODEMCU 12E Board in the Arduino IDE </vt:lpstr>
      <vt:lpstr>Installing the MQ135 Libraries</vt:lpstr>
      <vt:lpstr>PowerPoint Presentation</vt:lpstr>
      <vt:lpstr>Installing the MQ135 Libraries</vt:lpstr>
      <vt:lpstr>Installing the DHT Libraries</vt:lpstr>
      <vt:lpstr>Installing the ThingSpeak Libraries</vt:lpstr>
      <vt:lpstr>ESP8266 – NODEMCU 12E</vt:lpstr>
      <vt:lpstr>ESP8266 – NODEMCU 12E</vt:lpstr>
      <vt:lpstr>ESP8266 – NODEMCU 12E – MQ135</vt:lpstr>
      <vt:lpstr>Sensitivity characteristics of the MQ-135 for several gases</vt:lpstr>
      <vt:lpstr>MQ-135 on temperature and humidity </vt:lpstr>
      <vt:lpstr>Select the Board NodeMCU 1.0</vt:lpstr>
      <vt:lpstr>Select the COM port</vt:lpstr>
      <vt:lpstr>ESP8266 – NODEMCU 12E (Air Pollution Monitoring and temperature)</vt:lpstr>
      <vt:lpstr>NodeMCU (Environmental Program –DHT11 Check)</vt:lpstr>
      <vt:lpstr>NodeMCU (Environmental Program)</vt:lpstr>
      <vt:lpstr>NodeMCU (Temperature Programming)</vt:lpstr>
      <vt:lpstr>ThingSpeak</vt:lpstr>
      <vt:lpstr>ThingSpeak Configuration for ESP32 </vt:lpstr>
      <vt:lpstr>ThingSpeak Configuration for ESP32 </vt:lpstr>
      <vt:lpstr>ThingSpeak Configuration for ESP32 </vt:lpstr>
      <vt:lpstr>ThingSpeak Configuration for ESP32 </vt:lpstr>
      <vt:lpstr>ThingSpeak Configuration for ESP32 </vt:lpstr>
      <vt:lpstr>ThingSpeak Configuration for ESP32 </vt:lpstr>
      <vt:lpstr>ThingSpeak Configuration for ESP32 </vt:lpstr>
      <vt:lpstr>ESP8266 – NODEMCU 12E – MQ135</vt:lpstr>
      <vt:lpstr>MQ135 Calibration</vt:lpstr>
      <vt:lpstr>MQ135 Calibration</vt:lpstr>
      <vt:lpstr>ThingSpeak Channel Setting for Air Quality Monitoring with Temperature and Humidity </vt:lpstr>
      <vt:lpstr>ThingSpeak Channel Setting for Air Quality Monitoring with Temperature and Humidity </vt:lpstr>
      <vt:lpstr>Air Quality Monitoring with Temperature and Humidity Code</vt:lpstr>
      <vt:lpstr>Air Quality Monitoring with Temperature and Humidity Code</vt:lpstr>
      <vt:lpstr>Air Quality Monitoring with Temperature and Humidity Code</vt:lpstr>
      <vt:lpstr>Air Quality Monitoring with Temperature and Humidity Code</vt:lpstr>
      <vt:lpstr>Air Quality Monitoring with Temperature and Humidity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 7  Environmental monitoring using NodeMCU (ESP32) with DHT22 and Thingspeak Cloud Computing</dc:title>
  <dc:creator>intel-vsc</dc:creator>
  <cp:revision>1</cp:revision>
  <dcterms:created xsi:type="dcterms:W3CDTF">2023-06-16T15:48:50Z</dcterms:created>
  <dcterms:modified xsi:type="dcterms:W3CDTF">2024-01-24T03:25:51Z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0x010100F8D084FE8244824F8DA304D1666BE595</vt:lpwstr>
  </property>
</Properties>
</file>